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8"/>
  </p:notesMasterIdLst>
  <p:sldIdLst>
    <p:sldId id="256" r:id="rId2"/>
    <p:sldId id="257" r:id="rId3"/>
    <p:sldId id="261" r:id="rId4"/>
    <p:sldId id="259" r:id="rId5"/>
    <p:sldId id="267" r:id="rId6"/>
    <p:sldId id="262" r:id="rId7"/>
    <p:sldId id="263" r:id="rId8"/>
    <p:sldId id="264" r:id="rId9"/>
    <p:sldId id="265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307" r:id="rId37"/>
    <p:sldId id="316" r:id="rId38"/>
    <p:sldId id="317" r:id="rId39"/>
    <p:sldId id="318" r:id="rId40"/>
    <p:sldId id="315" r:id="rId41"/>
    <p:sldId id="308" r:id="rId42"/>
    <p:sldId id="309" r:id="rId43"/>
    <p:sldId id="310" r:id="rId44"/>
    <p:sldId id="311" r:id="rId45"/>
    <p:sldId id="312" r:id="rId46"/>
    <p:sldId id="314" r:id="rId4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69802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1" autoAdjust="0"/>
    <p:restoredTop sz="94660"/>
  </p:normalViewPr>
  <p:slideViewPr>
    <p:cSldViewPr>
      <p:cViewPr>
        <p:scale>
          <a:sx n="60" d="100"/>
          <a:sy n="60" d="100"/>
        </p:scale>
        <p:origin x="-105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68"/>
    </p:cViewPr>
  </p:sorterViewPr>
  <p:notesViewPr>
    <p:cSldViewPr>
      <p:cViewPr varScale="1">
        <p:scale>
          <a:sx n="52" d="100"/>
          <a:sy n="52" d="100"/>
        </p:scale>
        <p:origin x="-2294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80A80-177E-4AC1-8ADD-2BE6FA6BBA3F}" type="datetimeFigureOut">
              <a:rPr lang="pt-PT" smtClean="0"/>
              <a:pPr/>
              <a:t>15-09-2016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6E486-295C-4865-9066-10635B8E022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69129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6E486-295C-4865-9066-10635B8E022F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E04B-43A3-4C8B-A5A4-0284BC728AC1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4434-E9EA-4488-9998-8AD6237168A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0A219-2EC0-49DF-ADBC-84198A60921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296CF-E28C-4BAC-93FC-961832F9847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D98A-9962-4619-8710-0AA8980831D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CF4B-59C8-4337-BF94-F3352699138B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63968-E76B-497F-9246-4FB8B32E4B1F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32CFE-307C-489E-BBD8-2EB31CEB990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863-546B-43FB-BB77-D3EEC6B64537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D81F5-6260-4F64-8960-C02EEE9E4FA1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EA0BB-53D7-4700-8989-D9F73C0D98B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5872-6160-4CA6-B753-19698BDD461D}" type="datetime1">
              <a:rPr lang="pt-PT" smtClean="0"/>
              <a:pPr/>
              <a:t>15-09-2016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EF675-B27C-433F-A4EC-ACE15785DB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ângulo 5"/>
          <p:cNvSpPr/>
          <p:nvPr/>
        </p:nvSpPr>
        <p:spPr>
          <a:xfrm>
            <a:off x="0" y="3075057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4000" dirty="0" smtClean="0"/>
              <a:t>6. Política comercial</a:t>
            </a:r>
            <a:endParaRPr lang="pt-PT" sz="4000" dirty="0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6.4. </a:t>
            </a:r>
            <a:r>
              <a:rPr lang="fr-FR" sz="2800" b="1" dirty="0" err="1" smtClean="0"/>
              <a:t>Ciclos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negociais</a:t>
            </a:r>
            <a:r>
              <a:rPr lang="fr-FR" sz="2800" b="1" dirty="0" smtClean="0"/>
              <a:t> no </a:t>
            </a:r>
            <a:r>
              <a:rPr lang="fr-FR" sz="2800" b="1" dirty="0" err="1" smtClean="0"/>
              <a:t>âmbito</a:t>
            </a:r>
            <a:r>
              <a:rPr lang="fr-FR" sz="2800" b="1" dirty="0" smtClean="0"/>
              <a:t> do ex-GATT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388024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dirty="0" smtClean="0"/>
              <a:t>* Média </a:t>
            </a:r>
            <a:r>
              <a:rPr lang="fr-FR" dirty="0" err="1" smtClean="0"/>
              <a:t>ponderada</a:t>
            </a:r>
            <a:r>
              <a:rPr lang="fr-FR" dirty="0" smtClean="0"/>
              <a:t> pelas </a:t>
            </a:r>
            <a:r>
              <a:rPr lang="fr-FR" dirty="0" err="1" smtClean="0"/>
              <a:t>importações</a:t>
            </a:r>
            <a:endParaRPr lang="pt-PT" dirty="0" smtClean="0"/>
          </a:p>
          <a:p>
            <a:r>
              <a:rPr lang="fr-FR" dirty="0" smtClean="0"/>
              <a:t>** </a:t>
            </a:r>
            <a:r>
              <a:rPr lang="fr-FR" dirty="0" err="1" smtClean="0"/>
              <a:t>Estimativa</a:t>
            </a:r>
            <a:endParaRPr lang="pt-PT" dirty="0" smtClean="0"/>
          </a:p>
          <a:p>
            <a:r>
              <a:rPr lang="fr-FR" i="1" dirty="0" smtClean="0"/>
              <a:t>Fonte</a:t>
            </a:r>
            <a:r>
              <a:rPr lang="fr-FR" dirty="0" smtClean="0"/>
              <a:t>: GATT e </a:t>
            </a:r>
            <a:r>
              <a:rPr lang="fr-FR" dirty="0" err="1" smtClean="0"/>
              <a:t>Rainelli</a:t>
            </a:r>
            <a:r>
              <a:rPr lang="fr-FR" dirty="0" smtClean="0"/>
              <a:t> (1998)</a:t>
            </a:r>
            <a:endParaRPr lang="pt-PT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10</a:t>
            </a:fld>
            <a:endParaRPr lang="pt-PT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836712"/>
          <a:ext cx="9143999" cy="4572000"/>
        </p:xfrm>
        <a:graphic>
          <a:graphicData uri="http://schemas.openxmlformats.org/drawingml/2006/table">
            <a:tbl>
              <a:tblPr/>
              <a:tblGrid>
                <a:gridCol w="1828243"/>
                <a:gridCol w="1828939"/>
                <a:gridCol w="1828939"/>
                <a:gridCol w="1828939"/>
                <a:gridCol w="1828939"/>
              </a:tblGrid>
              <a:tr h="400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Ciclo</a:t>
                      </a:r>
                      <a:r>
                        <a:rPr lang="fr-FR" sz="2000" b="1" kern="0" dirty="0">
                          <a:latin typeface="Times New Roman" pitchFamily="18" charset="0"/>
                          <a:cs typeface="Times New Roman" pitchFamily="18" charset="0"/>
                        </a:rPr>
                        <a:t> de </a:t>
                      </a:r>
                      <a:r>
                        <a:rPr lang="fr-FR" sz="2000" b="1" kern="0" dirty="0" err="1">
                          <a:latin typeface="Times New Roman" pitchFamily="18" charset="0"/>
                          <a:cs typeface="Times New Roman" pitchFamily="18" charset="0"/>
                        </a:rPr>
                        <a:t>negociações</a:t>
                      </a:r>
                      <a:endParaRPr lang="pt-PT" sz="2000" b="1" kern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  <a:endParaRPr lang="pt-PT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Países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Direito médio pré-ciclo* (%)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Redução média dos direitos (%)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Genebra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Annecy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1949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8**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Torquay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1951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Dillon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1960-1961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Kennedy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1964-1967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Tokyo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1973-1979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Uruguay Round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1986-1994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123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2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Doha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2001-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pt-PT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pt-PT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0070" marR="50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19675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t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)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5733256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endParaRPr lang="pt-PT" sz="2800" dirty="0" smtClean="0"/>
          </a:p>
          <a:p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11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220486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515719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299695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270892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425618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400506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425618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400506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425618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400506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386104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386104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41418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379898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522920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501024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232261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306714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462131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378904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407203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524259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524259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40275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379898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protecção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que </a:t>
            </a:r>
            <a:r>
              <a:rPr lang="fr-FR" sz="2800" dirty="0" err="1" smtClean="0"/>
              <a:t>concorre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 smtClean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12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13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ABHF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5091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ABDC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14</a:t>
            </a:fld>
            <a:endParaRPr lang="pt-PT"/>
          </a:p>
        </p:txBody>
      </p:sp>
      <p:sp>
        <p:nvSpPr>
          <p:cNvPr id="25631" name="Line 31"/>
          <p:cNvSpPr>
            <a:spLocks noChangeShapeType="1"/>
          </p:cNvSpPr>
          <p:nvPr/>
        </p:nvSpPr>
        <p:spPr bwMode="auto">
          <a:xfrm flipV="1">
            <a:off x="2642592" y="1124744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>
            <a:off x="2642592" y="4077072"/>
            <a:ext cx="3108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V="1">
            <a:off x="2718048" y="1916832"/>
            <a:ext cx="2286000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2642592" y="1628800"/>
            <a:ext cx="2835275" cy="219392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2642592" y="3176066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2642592" y="2924944"/>
            <a:ext cx="27432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46539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288830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3282355" y="3176066"/>
            <a:ext cx="0" cy="914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649067" y="2924944"/>
            <a:ext cx="0" cy="11890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106267" y="278092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44713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3419872" y="2780928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3099792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106267" y="30617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3556992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550517" y="2718866"/>
            <a:ext cx="457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55051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529808" y="4149080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411760" y="39301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2367955" y="12424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836517" y="1987029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5385792" y="3541191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728192" y="2708920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pt-P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P*x(1+t)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77467" y="299191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71392" y="4162474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10626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464917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99792" y="4162475"/>
            <a:ext cx="914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pt-PT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pt-PT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85792" y="29474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385792" y="2718866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pt-PT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pt-PT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5172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CEGF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-36512" y="61461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CDE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FGH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t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)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542838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r>
              <a:rPr lang="fr-FR" sz="2800" dirty="0" smtClean="0"/>
              <a:t> e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r>
              <a:rPr lang="fr-FR" sz="2800" baseline="-25000" dirty="0" err="1" smtClean="0"/>
              <a:t>RM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2060848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5157192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2636912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2700387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3789040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3212976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4143474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3861048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386104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3861048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4143474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4143474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4233962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407707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375453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378395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99997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40291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41434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9593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41434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368627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9593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4077072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207019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2587724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371703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3136999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5157192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4783237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5152107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4919762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6432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consumidor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xP’xDF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65313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xP’xBA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8586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DBGH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6.5.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19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45811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endParaRPr lang="pt-PT" sz="2800" dirty="0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2151930" y="1124744"/>
            <a:ext cx="0" cy="3108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6" name="Line 34"/>
          <p:cNvSpPr>
            <a:spLocks noChangeShapeType="1"/>
          </p:cNvSpPr>
          <p:nvPr/>
        </p:nvSpPr>
        <p:spPr bwMode="auto">
          <a:xfrm>
            <a:off x="2151930" y="4221088"/>
            <a:ext cx="3567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2151930" y="1700808"/>
            <a:ext cx="3109913" cy="2378075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2151930" y="1764283"/>
            <a:ext cx="2378075" cy="1736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V="1">
            <a:off x="2151930" y="2852936"/>
            <a:ext cx="3384550" cy="91440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V="1">
            <a:off x="2151930" y="2276872"/>
            <a:ext cx="3017838" cy="1371600"/>
          </a:xfrm>
          <a:prstGeom prst="line">
            <a:avLst/>
          </a:prstGeom>
          <a:noFill/>
          <a:ln w="9525">
            <a:solidFill>
              <a:srgbClr val="3366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4164880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37981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2151930" y="2924944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883768" y="2924944"/>
            <a:ext cx="0" cy="127952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 flipH="1">
            <a:off x="2151930" y="3207370"/>
            <a:ext cx="201295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6" name="Line 24"/>
          <p:cNvSpPr>
            <a:spLocks noChangeShapeType="1"/>
          </p:cNvSpPr>
          <p:nvPr/>
        </p:nvSpPr>
        <p:spPr bwMode="auto">
          <a:xfrm>
            <a:off x="2518643" y="3207370"/>
            <a:ext cx="0" cy="10048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 flipH="1">
            <a:off x="2151930" y="3297858"/>
            <a:ext cx="1646238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3980730" y="314096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3615605" y="281843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2627784" y="2847851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336080" y="306387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2793280" y="30930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27932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07680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707680" y="32073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786805" y="275017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786805" y="30232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1604243" y="3140968"/>
            <a:ext cx="914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r>
              <a:rPr kumimoji="0" lang="fr-FR" sz="10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54444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763688" y="11340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80309" y="1651620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516413" y="278092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5156373" y="2200895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004245" y="4221088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69768" y="3847133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156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701205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36080" y="4216003"/>
            <a:ext cx="6397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969368" y="3983658"/>
            <a:ext cx="6397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8518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Nulo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&gt;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 smtClean="0"/>
          </a:p>
          <a:p>
            <a:r>
              <a:rPr lang="fr-FR" sz="2800" dirty="0" smtClean="0">
                <a:sym typeface="Symbol"/>
              </a:rPr>
              <a:t>	</a:t>
            </a:r>
            <a:r>
              <a:rPr lang="fr-FR" sz="2800" dirty="0" smtClean="0"/>
              <a:t> </a:t>
            </a:r>
            <a:r>
              <a:rPr lang="fr-FR" sz="2800" dirty="0" err="1" smtClean="0"/>
              <a:t>Benefício</a:t>
            </a:r>
            <a:r>
              <a:rPr lang="fr-FR" sz="2800" dirty="0" smtClean="0"/>
              <a:t> se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&lt;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CEHG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1166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Objetivos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ângulo 6"/>
          <p:cNvSpPr/>
          <p:nvPr/>
        </p:nvSpPr>
        <p:spPr>
          <a:xfrm>
            <a:off x="0" y="83671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Apresentar</a:t>
            </a:r>
            <a:r>
              <a:rPr lang="fr-FR" sz="2800" dirty="0" smtClean="0"/>
              <a:t> </a:t>
            </a:r>
            <a:r>
              <a:rPr lang="fr-FR" sz="2800" dirty="0" err="1" smtClean="0"/>
              <a:t>alguns</a:t>
            </a:r>
            <a:r>
              <a:rPr lang="fr-FR" sz="2800" dirty="0" smtClean="0"/>
              <a:t> </a:t>
            </a:r>
            <a:r>
              <a:rPr lang="fr-FR" sz="2800" dirty="0" err="1" smtClean="0"/>
              <a:t>elementos</a:t>
            </a:r>
            <a:r>
              <a:rPr lang="fr-FR" sz="2800" dirty="0" smtClean="0"/>
              <a:t> </a:t>
            </a:r>
            <a:r>
              <a:rPr lang="fr-FR" sz="2800" dirty="0" err="1" smtClean="0"/>
              <a:t>gerais</a:t>
            </a:r>
            <a:r>
              <a:rPr lang="fr-FR" sz="2800" dirty="0" smtClean="0"/>
              <a:t> da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</a:t>
            </a:fld>
            <a:endParaRPr lang="pt-PT"/>
          </a:p>
        </p:txBody>
      </p:sp>
      <p:sp>
        <p:nvSpPr>
          <p:cNvPr id="5" name="Rectângulo 4"/>
          <p:cNvSpPr/>
          <p:nvPr/>
        </p:nvSpPr>
        <p:spPr>
          <a:xfrm>
            <a:off x="35496" y="170080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Estudar</a:t>
            </a:r>
            <a:r>
              <a:rPr lang="fr-FR" sz="2800" dirty="0" smtClean="0"/>
              <a:t> a forma </a:t>
            </a:r>
            <a:r>
              <a:rPr lang="fr-FR" sz="2800" dirty="0" err="1" smtClean="0"/>
              <a:t>como</a:t>
            </a:r>
            <a:r>
              <a:rPr lang="fr-FR" sz="2800" dirty="0" smtClean="0"/>
              <a:t> as </a:t>
            </a:r>
            <a:r>
              <a:rPr lang="fr-FR" sz="2800" dirty="0" err="1" smtClean="0"/>
              <a:t>restrições</a:t>
            </a:r>
            <a:r>
              <a:rPr lang="fr-FR" sz="2800" dirty="0" smtClean="0"/>
              <a:t>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afectam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forma a </a:t>
            </a:r>
            <a:r>
              <a:rPr lang="fr-FR" sz="2800" dirty="0" err="1" smtClean="0"/>
              <a:t>compreender</a:t>
            </a:r>
            <a:r>
              <a:rPr lang="fr-FR" sz="2800" dirty="0" smtClean="0"/>
              <a:t> os </a:t>
            </a:r>
            <a:r>
              <a:rPr lang="fr-FR" sz="2800" dirty="0" err="1" smtClean="0"/>
              <a:t>benefícios</a:t>
            </a:r>
            <a:r>
              <a:rPr lang="fr-FR" sz="2800" dirty="0" smtClean="0"/>
              <a:t> e os </a:t>
            </a:r>
            <a:r>
              <a:rPr lang="fr-FR" sz="2800" dirty="0" err="1" smtClean="0"/>
              <a:t>custos</a:t>
            </a:r>
            <a:r>
              <a:rPr lang="fr-FR" sz="2800" dirty="0" smtClean="0"/>
              <a:t> </a:t>
            </a:r>
            <a:r>
              <a:rPr lang="fr-FR" sz="2800" dirty="0" err="1" smtClean="0"/>
              <a:t>associados</a:t>
            </a:r>
            <a:r>
              <a:rPr lang="fr-FR" sz="2800" dirty="0" smtClean="0"/>
              <a:t> à </a:t>
            </a:r>
            <a:r>
              <a:rPr lang="fr-FR" sz="2800" dirty="0" err="1" smtClean="0"/>
              <a:t>política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0" y="33477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Conhecer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alguns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argumentos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favor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utilização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instrumentos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comercial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36512" y="4491117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err="1" smtClean="0"/>
              <a:t>Estudar</a:t>
            </a:r>
            <a:r>
              <a:rPr lang="fr-FR" sz="2800" dirty="0" smtClean="0"/>
              <a:t> os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decorrentes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instrumentos</a:t>
            </a:r>
            <a:r>
              <a:rPr lang="fr-FR" sz="2800" dirty="0" smtClean="0"/>
              <a:t> de </a:t>
            </a:r>
            <a:r>
              <a:rPr lang="fr-FR" sz="2800" dirty="0" err="1" smtClean="0"/>
              <a:t>política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contexto</a:t>
            </a:r>
            <a:r>
              <a:rPr lang="fr-FR" sz="2800" dirty="0" smtClean="0"/>
              <a:t> de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r>
              <a:rPr lang="fr-FR" sz="2800" dirty="0" smtClean="0"/>
              <a:t> e </a:t>
            </a:r>
            <a:r>
              <a:rPr lang="fr-FR" sz="2800" dirty="0" err="1" smtClean="0"/>
              <a:t>imperfeita</a:t>
            </a:r>
            <a:endParaRPr lang="pt-PT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1"/>
          <p:cNvSpPr>
            <a:spLocks noChangeArrowheads="1"/>
          </p:cNvSpPr>
          <p:nvPr/>
        </p:nvSpPr>
        <p:spPr bwMode="auto">
          <a:xfrm>
            <a:off x="-36512" y="11787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9492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98884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530120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454255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314096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371703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263691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454255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417743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454255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417743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443711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407198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536813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51521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407198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94235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34916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436001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9168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77115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x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x</a:t>
            </a:r>
            <a:r>
              <a:rPr lang="fr-FR" sz="2800" dirty="0" smtClean="0"/>
              <a:t> - 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x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nulo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23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01317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</a:t>
            </a:r>
            <a:r>
              <a:rPr lang="fr-FR" sz="2800" baseline="30000" dirty="0" err="1" smtClean="0"/>
              <a:t>S</a:t>
            </a:r>
            <a:r>
              <a:rPr lang="fr-FR" sz="2800" dirty="0" err="1" smtClean="0"/>
              <a:t>CA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-36512" y="6074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negativo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xP</a:t>
            </a:r>
            <a:r>
              <a:rPr lang="fr-FR" sz="2800" baseline="30000" dirty="0" err="1" smtClean="0"/>
              <a:t>S</a:t>
            </a:r>
            <a:r>
              <a:rPr lang="fr-FR" sz="2800" dirty="0" err="1" smtClean="0"/>
              <a:t>CB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24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522862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2794" name="Line 26"/>
          <p:cNvSpPr>
            <a:spLocks noChangeShapeType="1"/>
          </p:cNvSpPr>
          <p:nvPr/>
        </p:nvSpPr>
        <p:spPr bwMode="auto">
          <a:xfrm flipV="1">
            <a:off x="2418184" y="1268760"/>
            <a:ext cx="0" cy="3290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2418184" y="4581128"/>
            <a:ext cx="33829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2418184" y="3822477"/>
            <a:ext cx="3290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2418184" y="2420888"/>
            <a:ext cx="2833688" cy="16462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V="1">
            <a:off x="2418184" y="2996952"/>
            <a:ext cx="3016250" cy="128111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418184" y="1916832"/>
            <a:ext cx="29257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7041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3515147" y="3457352"/>
            <a:ext cx="0" cy="10969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2875384" y="3822477"/>
            <a:ext cx="0" cy="73183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>
            <a:off x="2418184" y="3457352"/>
            <a:ext cx="1096963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2783309" y="371703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3332584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333258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B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520034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5526509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5200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33258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691234" y="4648051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2234034" y="443202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2051472" y="371194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2143547" y="335190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246861" y="22222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43947" y="27715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678909" y="3639939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143547" y="1196752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5343947" y="4051077"/>
            <a:ext cx="549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6.6.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produção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153878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2907521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o subsídio à produção do bem de importação pode fazer baixar o preço no mercado internacional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-36512" y="1124744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55700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de P*y para </a:t>
            </a:r>
            <a:r>
              <a:rPr lang="fr-FR" sz="2800" dirty="0" err="1" smtClean="0"/>
              <a:t>P’y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2060848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5013176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2780928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2564904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3376588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2919388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2919388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3376588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3376588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2919388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279591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322795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32622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326387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279591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31956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319402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28050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20970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510016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488414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472514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3212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2736825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246218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proteção</a:t>
            </a:r>
            <a:r>
              <a:rPr lang="fr-FR" sz="2800" i="1" dirty="0" smtClean="0"/>
              <a:t> (</a:t>
            </a:r>
            <a:r>
              <a:rPr lang="fr-FR" sz="2800" i="1" dirty="0" err="1" smtClean="0"/>
              <a:t>produção</a:t>
            </a:r>
            <a:r>
              <a:rPr lang="fr-FR" sz="2800" i="1" dirty="0" smtClean="0"/>
              <a:t>)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interna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y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y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92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consumo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consumo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do </a:t>
            </a:r>
            <a:r>
              <a:rPr lang="fr-FR" sz="2800" dirty="0" err="1" smtClean="0"/>
              <a:t>bem</a:t>
            </a:r>
            <a:r>
              <a:rPr lang="fr-FR" sz="2800" dirty="0" smtClean="0"/>
              <a:t> de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y</a:t>
            </a:r>
            <a:r>
              <a:rPr lang="fr-FR" sz="2800" dirty="0" smtClean="0"/>
              <a:t> para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y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comércio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das </a:t>
            </a:r>
            <a:r>
              <a:rPr lang="fr-FR" sz="2800" dirty="0" err="1" smtClean="0"/>
              <a:t>quantidades</a:t>
            </a:r>
            <a:r>
              <a:rPr lang="fr-FR" sz="2800" dirty="0" smtClean="0"/>
              <a:t> </a:t>
            </a:r>
            <a:r>
              <a:rPr lang="fr-FR" sz="2800" dirty="0" err="1" smtClean="0"/>
              <a:t>exportadas</a:t>
            </a:r>
            <a:r>
              <a:rPr lang="fr-FR" sz="2800" dirty="0" smtClean="0"/>
              <a:t> de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</a:t>
            </a:r>
            <a:r>
              <a:rPr lang="fr-FR" sz="2800" dirty="0" err="1" smtClean="0"/>
              <a:t>y</a:t>
            </a:r>
            <a:r>
              <a:rPr lang="fr-FR" sz="2800" dirty="0" smtClean="0"/>
              <a:t> –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</a:t>
            </a:r>
            <a:r>
              <a:rPr lang="fr-FR" sz="2800" dirty="0" err="1" smtClean="0"/>
              <a:t>y</a:t>
            </a:r>
            <a:r>
              <a:rPr lang="fr-FR" sz="2800" dirty="0" smtClean="0"/>
              <a:t>) para (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P’</a:t>
            </a:r>
            <a:r>
              <a:rPr lang="fr-FR" sz="2800" dirty="0" err="1" smtClean="0"/>
              <a:t>y</a:t>
            </a:r>
            <a:r>
              <a:rPr lang="fr-FR" sz="2800" dirty="0" smtClean="0"/>
              <a:t> – </a:t>
            </a:r>
            <a:r>
              <a:rPr lang="fr-FR" sz="2800" dirty="0" err="1" smtClean="0"/>
              <a:t>Q</a:t>
            </a:r>
            <a:r>
              <a:rPr lang="fr-FR" sz="2800" baseline="30000" dirty="0" err="1" smtClean="0"/>
              <a:t>C’</a:t>
            </a:r>
            <a:r>
              <a:rPr lang="fr-FR" sz="2800" dirty="0" err="1" smtClean="0"/>
              <a:t>y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922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consumidor</a:t>
            </a:r>
            <a:r>
              <a:rPr lang="fr-FR" sz="2800" dirty="0" smtClean="0"/>
              <a:t>: </a:t>
            </a:r>
            <a:r>
              <a:rPr lang="fr-FR" sz="2800" dirty="0" err="1" smtClean="0"/>
              <a:t>diminuição</a:t>
            </a:r>
            <a:r>
              <a:rPr lang="fr-FR" sz="2800" dirty="0" smtClean="0"/>
              <a:t> no montante de (P*</a:t>
            </a:r>
            <a:r>
              <a:rPr lang="fr-FR" sz="2800" dirty="0" err="1" smtClean="0"/>
              <a:t>yP’yAC</a:t>
            </a:r>
            <a:r>
              <a:rPr lang="fr-FR" sz="2800" dirty="0" smtClean="0"/>
              <a:t>)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29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437112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sobre o </a:t>
            </a:r>
            <a:r>
              <a:rPr lang="fr-FR" sz="2800" i="1" dirty="0" err="1" smtClean="0"/>
              <a:t>excedente</a:t>
            </a:r>
            <a:r>
              <a:rPr lang="fr-FR" sz="2800" i="1" dirty="0" smtClean="0"/>
              <a:t> do </a:t>
            </a:r>
            <a:r>
              <a:rPr lang="fr-FR" sz="2800" i="1" dirty="0" err="1" smtClean="0"/>
              <a:t>produtor</a:t>
            </a:r>
            <a:r>
              <a:rPr lang="fr-FR" sz="2800" dirty="0" smtClean="0"/>
              <a:t>: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excedente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produtor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P*</a:t>
            </a:r>
            <a:r>
              <a:rPr lang="fr-FR" sz="2800" dirty="0" err="1" smtClean="0"/>
              <a:t>yP’yED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 flipV="1">
            <a:off x="2498576" y="1052736"/>
            <a:ext cx="0" cy="2925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2498576" y="400506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 flipV="1">
            <a:off x="2498576" y="1772816"/>
            <a:ext cx="2559050" cy="173831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498576" y="1556792"/>
            <a:ext cx="2468563" cy="2468563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498576" y="23684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498576" y="1911276"/>
            <a:ext cx="2833688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1" name="Line 23"/>
          <p:cNvSpPr>
            <a:spLocks noChangeShapeType="1"/>
          </p:cNvSpPr>
          <p:nvPr/>
        </p:nvSpPr>
        <p:spPr bwMode="auto">
          <a:xfrm>
            <a:off x="4784576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4143226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3320901" y="2368476"/>
            <a:ext cx="0" cy="16462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2863701" y="1911276"/>
            <a:ext cx="0" cy="210343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4600426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00426" y="221984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3962251" y="22541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D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139926" y="225576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2681139" y="1787798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2681139" y="218750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131864" y="21859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2131864" y="17969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225526" y="1088951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Py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54259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600426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960664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1383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2681139" y="409205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267744" y="3876030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786164" y="3717032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5333851" y="2204864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32264" y="1728713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967139" y="1454076"/>
            <a:ext cx="7302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54980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fiscal</a:t>
            </a:r>
            <a:r>
              <a:rPr lang="fr-FR" sz="2800" dirty="0" smtClean="0"/>
              <a:t>: </a:t>
            </a:r>
            <a:r>
              <a:rPr lang="fr-FR" sz="2800" dirty="0" err="1" smtClean="0"/>
              <a:t>negativo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ABFE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-36512" y="607413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Custo</a:t>
            </a:r>
            <a:r>
              <a:rPr lang="fr-FR" sz="2800" i="1" dirty="0" smtClean="0"/>
              <a:t> de </a:t>
            </a:r>
            <a:r>
              <a:rPr lang="fr-FR" sz="2800" i="1" dirty="0" err="1" smtClean="0"/>
              <a:t>proteção</a:t>
            </a:r>
            <a:r>
              <a:rPr lang="fr-FR" sz="2800" dirty="0" smtClean="0"/>
              <a:t>: </a:t>
            </a:r>
            <a:r>
              <a:rPr lang="fr-FR" sz="2800" dirty="0" err="1" smtClean="0"/>
              <a:t>positivo</a:t>
            </a:r>
            <a:r>
              <a:rPr lang="fr-FR" sz="2800" dirty="0" smtClean="0"/>
              <a:t> no montante de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ABC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DEF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3562750" y="332656"/>
            <a:ext cx="2018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Bibliografia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</a:t>
            </a:fld>
            <a:endParaRPr lang="pt-PT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69323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APPLEYARD, Dennis R.; FIELD,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Alfred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 J. 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(2014);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i="1" dirty="0" err="1">
                <a:latin typeface="Times New Roman" pitchFamily="18" charset="0"/>
                <a:cs typeface="Times New Roman" pitchFamily="18" charset="0"/>
              </a:rPr>
              <a:t>Economics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eighth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Edition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McGraw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-Hill/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Irwin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, Capítulos 13, 14, 15 e 16 (páginas 373 a 387)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6.7.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subsídio</a:t>
            </a:r>
            <a:r>
              <a:rPr lang="fr-FR" sz="2800" b="1" dirty="0" smtClean="0"/>
              <a:t> à </a:t>
            </a:r>
            <a:r>
              <a:rPr lang="fr-FR" sz="2800" b="1" dirty="0" err="1" smtClean="0"/>
              <a:t>exportação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o subsídio à exportação pode fazer baixar o preço no mercado internacional, ou seja, os termos de troca do país que atribui o subsídio podem degradar-se.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b="1" dirty="0" err="1" smtClean="0"/>
              <a:t>Tipos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restrições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quantitativas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comércio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-36512" y="234888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Proibição</a:t>
            </a:r>
            <a:r>
              <a:rPr lang="fr-FR" sz="2800" dirty="0" smtClean="0"/>
              <a:t>: </a:t>
            </a:r>
            <a:r>
              <a:rPr lang="fr-FR" sz="2800" dirty="0" err="1" smtClean="0"/>
              <a:t>interdição</a:t>
            </a:r>
            <a:r>
              <a:rPr lang="fr-FR" sz="2800" dirty="0" smtClean="0"/>
              <a:t> total de </a:t>
            </a:r>
            <a:r>
              <a:rPr lang="fr-FR" sz="2800" dirty="0" err="1" smtClean="0"/>
              <a:t>entrada</a:t>
            </a:r>
            <a:r>
              <a:rPr lang="fr-FR" sz="2800" dirty="0" smtClean="0"/>
              <a:t> ou </a:t>
            </a:r>
            <a:r>
              <a:rPr lang="fr-FR" sz="2800" dirty="0" err="1" smtClean="0"/>
              <a:t>saída</a:t>
            </a:r>
            <a:r>
              <a:rPr lang="fr-FR" sz="2800" dirty="0" smtClean="0"/>
              <a:t> de 	</a:t>
            </a:r>
            <a:r>
              <a:rPr lang="fr-FR" sz="2800" dirty="0" err="1" smtClean="0"/>
              <a:t>mercadorias</a:t>
            </a:r>
            <a:endParaRPr lang="pt-PT" sz="2800" dirty="0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269302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Contingentação</a:t>
            </a:r>
            <a:r>
              <a:rPr lang="fr-FR" sz="2800" dirty="0" smtClean="0"/>
              <a:t>: </a:t>
            </a:r>
            <a:r>
              <a:rPr lang="fr-FR" sz="2800" dirty="0" err="1" smtClean="0"/>
              <a:t>fixação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contingente ou 	quota, ou </a:t>
            </a:r>
            <a:r>
              <a:rPr lang="fr-FR" sz="2800" dirty="0" err="1" smtClean="0"/>
              <a:t>seja</a:t>
            </a:r>
            <a:r>
              <a:rPr lang="fr-FR" sz="2800" dirty="0" smtClean="0"/>
              <a:t>, </a:t>
            </a:r>
            <a:r>
              <a:rPr lang="fr-FR" sz="2800" dirty="0" err="1" smtClean="0"/>
              <a:t>um</a:t>
            </a:r>
            <a:r>
              <a:rPr lang="fr-FR" sz="2800" dirty="0" smtClean="0"/>
              <a:t> limite </a:t>
            </a:r>
            <a:r>
              <a:rPr lang="fr-FR" sz="2800" dirty="0" err="1" smtClean="0"/>
              <a:t>máximo</a:t>
            </a:r>
            <a:r>
              <a:rPr lang="fr-FR" sz="2800" dirty="0" smtClean="0"/>
              <a:t> para as 	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ou as </a:t>
            </a:r>
            <a:r>
              <a:rPr lang="fr-FR" sz="2800" dirty="0" err="1" smtClean="0"/>
              <a:t>exportações</a:t>
            </a:r>
            <a:r>
              <a:rPr lang="fr-FR" sz="2800" dirty="0" smtClean="0"/>
              <a:t> (</a:t>
            </a:r>
            <a:r>
              <a:rPr lang="fr-FR" sz="2800" dirty="0" err="1" smtClean="0"/>
              <a:t>físico</a:t>
            </a:r>
            <a:r>
              <a:rPr lang="fr-FR" sz="2800" dirty="0" smtClean="0"/>
              <a:t> ou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)</a:t>
            </a:r>
            <a:endParaRPr lang="pt-PT" sz="2800" dirty="0" smtClean="0"/>
          </a:p>
          <a:p>
            <a:endParaRPr lang="pt-PT" sz="2800" dirty="0"/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-36512" y="4853477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i="1" dirty="0" err="1" smtClean="0"/>
              <a:t>Licenciamento</a:t>
            </a:r>
            <a:r>
              <a:rPr lang="fr-FR" sz="2800" dirty="0" smtClean="0"/>
              <a:t>: a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ou a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só</a:t>
            </a:r>
            <a:r>
              <a:rPr lang="fr-FR" sz="2800" dirty="0" smtClean="0"/>
              <a:t> é 	</a:t>
            </a:r>
            <a:r>
              <a:rPr lang="fr-FR" sz="2800" dirty="0" err="1" smtClean="0"/>
              <a:t>permitida</a:t>
            </a:r>
            <a:r>
              <a:rPr lang="fr-FR" sz="2800" dirty="0" smtClean="0"/>
              <a:t> </a:t>
            </a:r>
            <a:r>
              <a:rPr lang="fr-FR" sz="2800" dirty="0" err="1" smtClean="0"/>
              <a:t>mediante</a:t>
            </a:r>
            <a:r>
              <a:rPr lang="fr-FR" sz="2800" dirty="0" smtClean="0"/>
              <a:t> a </a:t>
            </a:r>
            <a:r>
              <a:rPr lang="fr-FR" sz="2800" dirty="0" err="1" smtClean="0"/>
              <a:t>concessão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autorização</a:t>
            </a:r>
            <a:r>
              <a:rPr lang="fr-FR" sz="2800" dirty="0" smtClean="0"/>
              <a:t> 	</a:t>
            </a:r>
            <a:r>
              <a:rPr lang="fr-FR" sz="2800" dirty="0" err="1" smtClean="0"/>
              <a:t>pelo</a:t>
            </a:r>
            <a:r>
              <a:rPr lang="fr-FR" sz="2800" dirty="0" smtClean="0"/>
              <a:t> </a:t>
            </a:r>
            <a:r>
              <a:rPr lang="fr-FR" sz="2800" dirty="0" err="1" smtClean="0"/>
              <a:t>Estado</a:t>
            </a:r>
            <a:r>
              <a:rPr lang="fr-FR" sz="2800" dirty="0" smtClean="0"/>
              <a:t> (</a:t>
            </a:r>
            <a:r>
              <a:rPr lang="fr-FR" sz="2800" dirty="0" err="1" smtClean="0"/>
              <a:t>normalmente</a:t>
            </a:r>
            <a:r>
              <a:rPr lang="fr-FR" sz="2800" dirty="0" smtClean="0"/>
              <a:t> o </a:t>
            </a:r>
            <a:r>
              <a:rPr lang="fr-FR" sz="2800" dirty="0" err="1" smtClean="0"/>
              <a:t>licenciamento</a:t>
            </a:r>
            <a:r>
              <a:rPr lang="fr-FR" sz="2800" dirty="0" smtClean="0"/>
              <a:t> </a:t>
            </a:r>
            <a:r>
              <a:rPr lang="fr-FR" sz="2800" dirty="0" err="1" smtClean="0"/>
              <a:t>está</a:t>
            </a:r>
            <a:r>
              <a:rPr lang="fr-FR" sz="2800" dirty="0" smtClean="0"/>
              <a:t> 	</a:t>
            </a:r>
            <a:r>
              <a:rPr lang="fr-FR" sz="2800" dirty="0" err="1" smtClean="0"/>
              <a:t>associado</a:t>
            </a:r>
            <a:r>
              <a:rPr lang="fr-FR" sz="2800" dirty="0" smtClean="0"/>
              <a:t> à </a:t>
            </a:r>
            <a:r>
              <a:rPr lang="fr-FR" sz="2800" dirty="0" err="1" smtClean="0"/>
              <a:t>contingentação</a:t>
            </a:r>
            <a:r>
              <a:rPr lang="fr-FR" sz="2800" dirty="0" smtClean="0"/>
              <a:t>)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8999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no </a:t>
            </a:r>
            <a:r>
              <a:rPr lang="fr-FR" sz="2800" dirty="0" err="1" smtClean="0"/>
              <a:t>caso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pequeno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7698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D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curva</a:t>
            </a:r>
            <a:r>
              <a:rPr lang="fr-FR" sz="2800" dirty="0" smtClean="0"/>
              <a:t> </a:t>
            </a:r>
            <a:r>
              <a:rPr lang="fr-FR" sz="2800" dirty="0" err="1" smtClean="0"/>
              <a:t>doméstica</a:t>
            </a:r>
            <a:r>
              <a:rPr lang="fr-FR" sz="2800" dirty="0" smtClean="0"/>
              <a:t> da procura </a:t>
            </a:r>
            <a:r>
              <a:rPr lang="fr-FR" sz="2800" dirty="0" err="1" smtClean="0"/>
              <a:t>dirigida</a:t>
            </a:r>
            <a:r>
              <a:rPr lang="fr-FR" sz="2800" dirty="0" smtClean="0"/>
              <a:t> </a:t>
            </a:r>
            <a:r>
              <a:rPr lang="fr-FR" sz="2800" dirty="0" err="1" smtClean="0"/>
              <a:t>às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importações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33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479715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Efeito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preço</a:t>
            </a:r>
            <a:r>
              <a:rPr lang="fr-FR" sz="2800" dirty="0" smtClean="0"/>
              <a:t>: 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interno</a:t>
            </a:r>
            <a:r>
              <a:rPr lang="fr-FR" sz="2800" dirty="0" smtClean="0"/>
              <a:t> </a:t>
            </a:r>
            <a:r>
              <a:rPr lang="fr-FR" sz="2800" dirty="0" err="1" smtClean="0"/>
              <a:t>sobe</a:t>
            </a:r>
            <a:r>
              <a:rPr lang="fr-FR" sz="2800" dirty="0" smtClean="0"/>
              <a:t> de P*x para </a:t>
            </a:r>
            <a:r>
              <a:rPr lang="fr-FR" sz="2800" dirty="0" err="1" smtClean="0"/>
              <a:t>P’x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558924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Conclusão</a:t>
            </a:r>
            <a:r>
              <a:rPr lang="fr-FR" sz="2800" dirty="0" smtClean="0"/>
              <a:t>: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específico</a:t>
            </a:r>
            <a:r>
              <a:rPr lang="fr-FR" sz="2800" dirty="0" smtClean="0"/>
              <a:t> no montante de (</a:t>
            </a:r>
            <a:r>
              <a:rPr lang="fr-FR" sz="2800" dirty="0" err="1" smtClean="0"/>
              <a:t>P’x</a:t>
            </a:r>
            <a:r>
              <a:rPr lang="fr-FR" sz="2800" dirty="0" smtClean="0"/>
              <a:t> – P*x) </a:t>
            </a:r>
            <a:r>
              <a:rPr lang="fr-FR" sz="2800" dirty="0" err="1" smtClean="0"/>
              <a:t>teria</a:t>
            </a:r>
            <a:r>
              <a:rPr lang="fr-FR" sz="2800" dirty="0" smtClean="0"/>
              <a:t> o </a:t>
            </a:r>
            <a:r>
              <a:rPr lang="fr-FR" sz="2800" dirty="0" err="1" smtClean="0"/>
              <a:t>mesmo</a:t>
            </a:r>
            <a:r>
              <a:rPr lang="fr-FR" sz="2800" dirty="0" smtClean="0"/>
              <a:t> </a:t>
            </a:r>
            <a:r>
              <a:rPr lang="fr-FR" sz="2800" dirty="0" err="1" smtClean="0"/>
              <a:t>efeito</a:t>
            </a:r>
            <a:endParaRPr lang="pt-PT" sz="2800" dirty="0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 flipV="1">
            <a:off x="2460029" y="1439341"/>
            <a:ext cx="0" cy="2925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2460029" y="4365104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460029" y="2276872"/>
            <a:ext cx="2559050" cy="2011362"/>
          </a:xfrm>
          <a:prstGeom prst="lin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2460029" y="3573016"/>
            <a:ext cx="30162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460029" y="3212976"/>
            <a:ext cx="301625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4104679" y="3554586"/>
            <a:ext cx="0" cy="823912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3647479" y="2810941"/>
            <a:ext cx="0" cy="15541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922117" y="3442394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464917" y="3075161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E’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385792" y="437849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3922117" y="4378499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464917" y="4378499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C’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2195736" y="4234482"/>
            <a:ext cx="731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4928592" y="3875261"/>
            <a:ext cx="7318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568355" y="3429000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568354" y="3075161"/>
            <a:ext cx="731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S’</a:t>
            </a:r>
            <a:r>
              <a:rPr kumimoji="0" lang="fr-FR" sz="1000" b="0" i="0" u="none" strike="noStrike" cap="none" normalizeH="0" baseline="-3000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093317" y="3514402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P*x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093317" y="314096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P’x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2185392" y="1451148"/>
            <a:ext cx="731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Px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34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75481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Diferenças</a:t>
            </a:r>
            <a:r>
              <a:rPr lang="fr-FR" sz="2800" dirty="0" smtClean="0"/>
              <a:t> entre o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e a quota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-36512" y="31218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dirty="0" err="1" smtClean="0"/>
              <a:t>Receita</a:t>
            </a:r>
            <a:r>
              <a:rPr lang="fr-FR" sz="2800" dirty="0" smtClean="0"/>
              <a:t> fiscal</a:t>
            </a:r>
            <a:endParaRPr lang="pt-PT" sz="2800" dirty="0"/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413339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latin typeface="Baskerville Old Face"/>
              </a:rPr>
              <a:t>	•</a:t>
            </a:r>
            <a:r>
              <a:rPr lang="fr-FR" sz="2800" dirty="0" err="1" smtClean="0"/>
              <a:t>Uma</a:t>
            </a:r>
            <a:r>
              <a:rPr lang="fr-FR" sz="2800" dirty="0" smtClean="0"/>
              <a:t> quota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pode</a:t>
            </a:r>
            <a:r>
              <a:rPr lang="fr-FR" sz="2800" dirty="0" smtClean="0"/>
              <a:t> </a:t>
            </a:r>
            <a:r>
              <a:rPr lang="fr-FR" sz="2800" dirty="0" err="1" smtClean="0"/>
              <a:t>converter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	</a:t>
            </a:r>
            <a:r>
              <a:rPr lang="fr-FR" sz="2800" dirty="0" err="1" smtClean="0"/>
              <a:t>monopólio</a:t>
            </a:r>
            <a:r>
              <a:rPr lang="fr-FR" sz="2800" dirty="0" smtClean="0"/>
              <a:t> </a:t>
            </a:r>
            <a:r>
              <a:rPr lang="fr-FR" sz="2800" dirty="0" err="1" smtClean="0"/>
              <a:t>potencial</a:t>
            </a:r>
            <a:r>
              <a:rPr lang="fr-FR" sz="2800" dirty="0" smtClean="0"/>
              <a:t> </a:t>
            </a:r>
            <a:r>
              <a:rPr lang="fr-FR" sz="2800" dirty="0" err="1" smtClean="0"/>
              <a:t>num</a:t>
            </a:r>
            <a:r>
              <a:rPr lang="fr-FR" sz="2800" dirty="0" smtClean="0"/>
              <a:t> </a:t>
            </a:r>
            <a:r>
              <a:rPr lang="fr-FR" sz="2800" dirty="0" err="1" smtClean="0"/>
              <a:t>monopólio</a:t>
            </a:r>
            <a:r>
              <a:rPr lang="fr-FR" sz="2800" dirty="0" smtClean="0"/>
              <a:t> real, </a:t>
            </a:r>
            <a:r>
              <a:rPr lang="fr-FR" sz="2800" dirty="0" err="1" smtClean="0"/>
              <a:t>por</a:t>
            </a:r>
            <a:r>
              <a:rPr lang="fr-FR" sz="2800" dirty="0" smtClean="0"/>
              <a:t> 	</a:t>
            </a:r>
            <a:r>
              <a:rPr lang="fr-FR" sz="2800" dirty="0" err="1" smtClean="0"/>
              <a:t>eliminação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pressão</a:t>
            </a:r>
            <a:r>
              <a:rPr lang="fr-FR" sz="2800" dirty="0" smtClean="0"/>
              <a:t> da </a:t>
            </a:r>
            <a:r>
              <a:rPr lang="fr-FR" sz="2800" dirty="0" err="1" smtClean="0"/>
              <a:t>oferta</a:t>
            </a:r>
            <a:r>
              <a:rPr lang="fr-FR" sz="2800" dirty="0" smtClean="0"/>
              <a:t> </a:t>
            </a:r>
            <a:r>
              <a:rPr lang="fr-FR" sz="2800" dirty="0" err="1" smtClean="0"/>
              <a:t>externa</a:t>
            </a:r>
            <a:r>
              <a:rPr lang="fr-FR" sz="2800" dirty="0" smtClean="0"/>
              <a:t>,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passo</a:t>
            </a:r>
            <a:r>
              <a:rPr lang="fr-FR" sz="2800" dirty="0" smtClean="0"/>
              <a:t> 	que </a:t>
            </a:r>
            <a:r>
              <a:rPr lang="fr-FR" sz="2800" dirty="0" smtClean="0"/>
              <a:t>	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não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6.8. </a:t>
            </a:r>
            <a:r>
              <a:rPr lang="fr-FR" sz="2800" b="1" dirty="0" err="1" smtClean="0"/>
              <a:t>Equivalência</a:t>
            </a:r>
            <a:r>
              <a:rPr lang="fr-FR" sz="2800" b="1" dirty="0" smtClean="0"/>
              <a:t> entre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aduaneiros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e quotas de </a:t>
            </a:r>
            <a:r>
              <a:rPr lang="fr-FR" sz="2800" b="1" dirty="0" err="1" smtClean="0"/>
              <a:t>importação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equilíbrio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parcial</a:t>
            </a:r>
            <a:r>
              <a:rPr lang="fr-FR" sz="2800" b="1" dirty="0" smtClean="0"/>
              <a:t> e </a:t>
            </a:r>
            <a:r>
              <a:rPr lang="fr-FR" sz="2800" b="1" dirty="0" err="1" smtClean="0"/>
              <a:t>concorrência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perfeita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189998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no </a:t>
            </a:r>
            <a:r>
              <a:rPr lang="fr-FR" sz="2800" dirty="0" err="1" smtClean="0"/>
              <a:t>caso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1"/>
          <p:cNvSpPr>
            <a:spLocks noChangeArrowheads="1"/>
          </p:cNvSpPr>
          <p:nvPr/>
        </p:nvSpPr>
        <p:spPr bwMode="auto">
          <a:xfrm>
            <a:off x="-36512" y="40050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/>
              <a:t>A análise é semelhante mas deve-se ter em atenção que a quota à importação pode fazer baixar o preço no mercado internacional.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6.9.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provenientes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monopolista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estrangeiro</a:t>
            </a:r>
            <a:r>
              <a:rPr lang="fr-FR" sz="2800" b="1" dirty="0" smtClean="0"/>
              <a:t> (James </a:t>
            </a:r>
            <a:r>
              <a:rPr lang="fr-FR" sz="2800" b="1" dirty="0" err="1" smtClean="0"/>
              <a:t>Brander</a:t>
            </a:r>
            <a:r>
              <a:rPr lang="fr-FR" sz="2800" b="1" dirty="0" smtClean="0"/>
              <a:t> e Barbara Spencer – 1981)</a:t>
            </a:r>
            <a:endParaRPr lang="pt-PT" sz="2800" b="1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496" y="1549236"/>
            <a:ext cx="89644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Hipóteses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Existe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um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único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produtor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causa 	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monopolista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estrangeiro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Os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marginais (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Cmg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constantes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médios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(CM)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iguais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	marginais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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existem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custos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de transporte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6.9.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provenientes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monopolista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estrangeiro</a:t>
            </a:r>
            <a:r>
              <a:rPr lang="fr-FR" sz="2800" b="1" dirty="0" smtClean="0"/>
              <a:t> (James </a:t>
            </a:r>
            <a:r>
              <a:rPr lang="fr-FR" sz="2800" b="1" dirty="0" err="1" smtClean="0"/>
              <a:t>Brander</a:t>
            </a:r>
            <a:r>
              <a:rPr lang="fr-FR" sz="2800" b="1" dirty="0" smtClean="0"/>
              <a:t> e Barbara Spencer – 1981</a:t>
            </a:r>
            <a:r>
              <a:rPr lang="fr-FR" sz="2800" b="1" dirty="0" smtClean="0"/>
              <a:t>)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37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40" name="Line 124"/>
          <p:cNvSpPr>
            <a:spLocks noChangeShapeType="1"/>
          </p:cNvSpPr>
          <p:nvPr/>
        </p:nvSpPr>
        <p:spPr bwMode="auto">
          <a:xfrm flipV="1">
            <a:off x="2902422" y="1412776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9" name="Line 123"/>
          <p:cNvSpPr>
            <a:spLocks noChangeShapeType="1"/>
          </p:cNvSpPr>
          <p:nvPr/>
        </p:nvSpPr>
        <p:spPr bwMode="auto">
          <a:xfrm>
            <a:off x="2902422" y="4248051"/>
            <a:ext cx="3109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8" name="Line 122"/>
          <p:cNvSpPr>
            <a:spLocks noChangeShapeType="1"/>
          </p:cNvSpPr>
          <p:nvPr/>
        </p:nvSpPr>
        <p:spPr bwMode="auto">
          <a:xfrm>
            <a:off x="2902422" y="1739355"/>
            <a:ext cx="2605682" cy="250869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7" name="Line 121"/>
          <p:cNvSpPr>
            <a:spLocks noChangeShapeType="1"/>
          </p:cNvSpPr>
          <p:nvPr/>
        </p:nvSpPr>
        <p:spPr bwMode="auto">
          <a:xfrm>
            <a:off x="2902422" y="3239939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6" name="Line 120"/>
          <p:cNvSpPr>
            <a:spLocks noChangeShapeType="1"/>
          </p:cNvSpPr>
          <p:nvPr/>
        </p:nvSpPr>
        <p:spPr bwMode="auto">
          <a:xfrm>
            <a:off x="2902422" y="2982367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5" name="Line 119"/>
          <p:cNvSpPr>
            <a:spLocks noChangeShapeType="1"/>
          </p:cNvSpPr>
          <p:nvPr/>
        </p:nvSpPr>
        <p:spPr bwMode="auto">
          <a:xfrm>
            <a:off x="4091459" y="2868067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4" name="Line 118"/>
          <p:cNvSpPr>
            <a:spLocks noChangeShapeType="1"/>
          </p:cNvSpPr>
          <p:nvPr/>
        </p:nvSpPr>
        <p:spPr bwMode="auto">
          <a:xfrm flipH="1">
            <a:off x="2902422" y="2868067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3" name="Line 117"/>
          <p:cNvSpPr>
            <a:spLocks noChangeShapeType="1"/>
          </p:cNvSpPr>
          <p:nvPr/>
        </p:nvSpPr>
        <p:spPr bwMode="auto">
          <a:xfrm>
            <a:off x="3908897" y="2683917"/>
            <a:ext cx="0" cy="15557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2" name="Line 116"/>
          <p:cNvSpPr>
            <a:spLocks noChangeShapeType="1"/>
          </p:cNvSpPr>
          <p:nvPr/>
        </p:nvSpPr>
        <p:spPr bwMode="auto">
          <a:xfrm>
            <a:off x="2902422" y="1739355"/>
            <a:ext cx="2029618" cy="2508696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1" name="Line 115"/>
          <p:cNvSpPr>
            <a:spLocks noChangeShapeType="1"/>
          </p:cNvSpPr>
          <p:nvPr/>
        </p:nvSpPr>
        <p:spPr bwMode="auto">
          <a:xfrm flipH="1">
            <a:off x="2902422" y="2683917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0" name="Text Box 114"/>
          <p:cNvSpPr txBox="1">
            <a:spLocks noChangeArrowheads="1"/>
          </p:cNvSpPr>
          <p:nvPr/>
        </p:nvSpPr>
        <p:spPr bwMode="auto">
          <a:xfrm>
            <a:off x="3726334" y="2533254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</a:t>
            </a:r>
          </a:p>
        </p:txBody>
      </p:sp>
      <p:sp>
        <p:nvSpPr>
          <p:cNvPr id="60529" name="Text Box 113"/>
          <p:cNvSpPr txBox="1">
            <a:spLocks noChangeArrowheads="1"/>
          </p:cNvSpPr>
          <p:nvPr/>
        </p:nvSpPr>
        <p:spPr bwMode="auto">
          <a:xfrm>
            <a:off x="3908897" y="2749277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60528" name="Text Box 112"/>
          <p:cNvSpPr txBox="1">
            <a:spLocks noChangeArrowheads="1"/>
          </p:cNvSpPr>
          <p:nvPr/>
        </p:nvSpPr>
        <p:spPr bwMode="auto">
          <a:xfrm>
            <a:off x="3726334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</a:t>
            </a:r>
          </a:p>
        </p:txBody>
      </p:sp>
      <p:sp>
        <p:nvSpPr>
          <p:cNvPr id="60527" name="Text Box 111"/>
          <p:cNvSpPr txBox="1">
            <a:spLocks noChangeArrowheads="1"/>
          </p:cNvSpPr>
          <p:nvPr/>
        </p:nvSpPr>
        <p:spPr bwMode="auto">
          <a:xfrm>
            <a:off x="3726334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6" name="Text Box 110"/>
          <p:cNvSpPr txBox="1">
            <a:spLocks noChangeArrowheads="1"/>
          </p:cNvSpPr>
          <p:nvPr/>
        </p:nvSpPr>
        <p:spPr bwMode="auto">
          <a:xfrm>
            <a:off x="5280497" y="3872955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5" name="Text Box 109"/>
          <p:cNvSpPr txBox="1">
            <a:spLocks noChangeArrowheads="1"/>
          </p:cNvSpPr>
          <p:nvPr/>
        </p:nvSpPr>
        <p:spPr bwMode="auto">
          <a:xfrm>
            <a:off x="4652317" y="390140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Rmg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4" name="Text Box 108"/>
          <p:cNvSpPr txBox="1">
            <a:spLocks noChangeArrowheads="1"/>
          </p:cNvSpPr>
          <p:nvPr/>
        </p:nvSpPr>
        <p:spPr bwMode="auto">
          <a:xfrm>
            <a:off x="5005859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3" name="Text Box 107"/>
          <p:cNvSpPr txBox="1">
            <a:spLocks noChangeArrowheads="1"/>
          </p:cNvSpPr>
          <p:nvPr/>
        </p:nvSpPr>
        <p:spPr bwMode="auto">
          <a:xfrm>
            <a:off x="5005859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 + 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2" name="Text Box 106"/>
          <p:cNvSpPr txBox="1">
            <a:spLocks noChangeArrowheads="1"/>
          </p:cNvSpPr>
          <p:nvPr/>
        </p:nvSpPr>
        <p:spPr bwMode="auto">
          <a:xfrm>
            <a:off x="3932238" y="4333453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1" name="Text Box 105"/>
          <p:cNvSpPr txBox="1">
            <a:spLocks noChangeArrowheads="1"/>
          </p:cNvSpPr>
          <p:nvPr/>
        </p:nvSpPr>
        <p:spPr bwMode="auto">
          <a:xfrm>
            <a:off x="5737697" y="403329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0" name="Text Box 104"/>
          <p:cNvSpPr txBox="1">
            <a:spLocks noChangeArrowheads="1"/>
          </p:cNvSpPr>
          <p:nvPr/>
        </p:nvSpPr>
        <p:spPr bwMode="auto">
          <a:xfrm>
            <a:off x="3726334" y="43334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9" name="Text Box 103"/>
          <p:cNvSpPr txBox="1">
            <a:spLocks noChangeArrowheads="1"/>
          </p:cNvSpPr>
          <p:nvPr/>
        </p:nvSpPr>
        <p:spPr bwMode="auto">
          <a:xfrm>
            <a:off x="2719859" y="39412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8" name="Text Box 102"/>
          <p:cNvSpPr txBox="1">
            <a:spLocks noChangeArrowheads="1"/>
          </p:cNvSpPr>
          <p:nvPr/>
        </p:nvSpPr>
        <p:spPr bwMode="auto">
          <a:xfrm>
            <a:off x="2627784" y="318132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7" name="Text Box 101"/>
          <p:cNvSpPr txBox="1">
            <a:spLocks noChangeArrowheads="1"/>
          </p:cNvSpPr>
          <p:nvPr/>
        </p:nvSpPr>
        <p:spPr bwMode="auto">
          <a:xfrm>
            <a:off x="2627784" y="289329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6" name="Text Box 100"/>
          <p:cNvSpPr txBox="1">
            <a:spLocks noChangeArrowheads="1"/>
          </p:cNvSpPr>
          <p:nvPr/>
        </p:nvSpPr>
        <p:spPr bwMode="auto">
          <a:xfrm>
            <a:off x="2627784" y="2749278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2627784" y="25332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2627784" y="1556792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3908897" y="3109318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60541" name="Rectangle 1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60" name="Rectangle 1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61" name="Rectangle 145"/>
          <p:cNvSpPr>
            <a:spLocks noChangeArrowheads="1"/>
          </p:cNvSpPr>
          <p:nvPr/>
        </p:nvSpPr>
        <p:spPr bwMode="auto">
          <a:xfrm>
            <a:off x="0" y="4869160"/>
            <a:ext cx="9144000" cy="18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Efeito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preço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no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mercado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interno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sobe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de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para 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Efeito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sobre o 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consumo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o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consumo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interno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desce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de Q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para Q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6.9.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provenientes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monopolista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estrangeiro</a:t>
            </a:r>
            <a:r>
              <a:rPr lang="fr-FR" sz="2800" b="1" dirty="0" smtClean="0"/>
              <a:t> (James </a:t>
            </a:r>
            <a:r>
              <a:rPr lang="fr-FR" sz="2800" b="1" dirty="0" err="1" smtClean="0"/>
              <a:t>Brander</a:t>
            </a:r>
            <a:r>
              <a:rPr lang="fr-FR" sz="2800" b="1" dirty="0" smtClean="0"/>
              <a:t> e Barbara Spencer – 1981</a:t>
            </a:r>
            <a:r>
              <a:rPr lang="fr-FR" sz="2800" b="1" dirty="0" smtClean="0"/>
              <a:t>)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40" name="Line 124"/>
          <p:cNvSpPr>
            <a:spLocks noChangeShapeType="1"/>
          </p:cNvSpPr>
          <p:nvPr/>
        </p:nvSpPr>
        <p:spPr bwMode="auto">
          <a:xfrm flipV="1">
            <a:off x="2902422" y="1412776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9" name="Line 123"/>
          <p:cNvSpPr>
            <a:spLocks noChangeShapeType="1"/>
          </p:cNvSpPr>
          <p:nvPr/>
        </p:nvSpPr>
        <p:spPr bwMode="auto">
          <a:xfrm>
            <a:off x="2902422" y="4248051"/>
            <a:ext cx="3109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8" name="Line 122"/>
          <p:cNvSpPr>
            <a:spLocks noChangeShapeType="1"/>
          </p:cNvSpPr>
          <p:nvPr/>
        </p:nvSpPr>
        <p:spPr bwMode="auto">
          <a:xfrm>
            <a:off x="2902422" y="1739355"/>
            <a:ext cx="2605682" cy="250869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7" name="Line 121"/>
          <p:cNvSpPr>
            <a:spLocks noChangeShapeType="1"/>
          </p:cNvSpPr>
          <p:nvPr/>
        </p:nvSpPr>
        <p:spPr bwMode="auto">
          <a:xfrm>
            <a:off x="2902422" y="3239939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6" name="Line 120"/>
          <p:cNvSpPr>
            <a:spLocks noChangeShapeType="1"/>
          </p:cNvSpPr>
          <p:nvPr/>
        </p:nvSpPr>
        <p:spPr bwMode="auto">
          <a:xfrm>
            <a:off x="2902422" y="2982367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5" name="Line 119"/>
          <p:cNvSpPr>
            <a:spLocks noChangeShapeType="1"/>
          </p:cNvSpPr>
          <p:nvPr/>
        </p:nvSpPr>
        <p:spPr bwMode="auto">
          <a:xfrm>
            <a:off x="4091459" y="2868067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4" name="Line 118"/>
          <p:cNvSpPr>
            <a:spLocks noChangeShapeType="1"/>
          </p:cNvSpPr>
          <p:nvPr/>
        </p:nvSpPr>
        <p:spPr bwMode="auto">
          <a:xfrm flipH="1">
            <a:off x="2902422" y="2868067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3" name="Line 117"/>
          <p:cNvSpPr>
            <a:spLocks noChangeShapeType="1"/>
          </p:cNvSpPr>
          <p:nvPr/>
        </p:nvSpPr>
        <p:spPr bwMode="auto">
          <a:xfrm>
            <a:off x="3908897" y="2683917"/>
            <a:ext cx="0" cy="15557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2" name="Line 116"/>
          <p:cNvSpPr>
            <a:spLocks noChangeShapeType="1"/>
          </p:cNvSpPr>
          <p:nvPr/>
        </p:nvSpPr>
        <p:spPr bwMode="auto">
          <a:xfrm>
            <a:off x="2902422" y="1739355"/>
            <a:ext cx="2029618" cy="2508696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1" name="Line 115"/>
          <p:cNvSpPr>
            <a:spLocks noChangeShapeType="1"/>
          </p:cNvSpPr>
          <p:nvPr/>
        </p:nvSpPr>
        <p:spPr bwMode="auto">
          <a:xfrm flipH="1">
            <a:off x="2902422" y="2683917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0" name="Text Box 114"/>
          <p:cNvSpPr txBox="1">
            <a:spLocks noChangeArrowheads="1"/>
          </p:cNvSpPr>
          <p:nvPr/>
        </p:nvSpPr>
        <p:spPr bwMode="auto">
          <a:xfrm>
            <a:off x="3726334" y="2533254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</a:t>
            </a:r>
          </a:p>
        </p:txBody>
      </p:sp>
      <p:sp>
        <p:nvSpPr>
          <p:cNvPr id="60529" name="Text Box 113"/>
          <p:cNvSpPr txBox="1">
            <a:spLocks noChangeArrowheads="1"/>
          </p:cNvSpPr>
          <p:nvPr/>
        </p:nvSpPr>
        <p:spPr bwMode="auto">
          <a:xfrm>
            <a:off x="3908897" y="2749277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60528" name="Text Box 112"/>
          <p:cNvSpPr txBox="1">
            <a:spLocks noChangeArrowheads="1"/>
          </p:cNvSpPr>
          <p:nvPr/>
        </p:nvSpPr>
        <p:spPr bwMode="auto">
          <a:xfrm>
            <a:off x="3726334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</a:t>
            </a:r>
          </a:p>
        </p:txBody>
      </p:sp>
      <p:sp>
        <p:nvSpPr>
          <p:cNvPr id="60527" name="Text Box 111"/>
          <p:cNvSpPr txBox="1">
            <a:spLocks noChangeArrowheads="1"/>
          </p:cNvSpPr>
          <p:nvPr/>
        </p:nvSpPr>
        <p:spPr bwMode="auto">
          <a:xfrm>
            <a:off x="3726334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6" name="Text Box 110"/>
          <p:cNvSpPr txBox="1">
            <a:spLocks noChangeArrowheads="1"/>
          </p:cNvSpPr>
          <p:nvPr/>
        </p:nvSpPr>
        <p:spPr bwMode="auto">
          <a:xfrm>
            <a:off x="5280497" y="3872955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5" name="Text Box 109"/>
          <p:cNvSpPr txBox="1">
            <a:spLocks noChangeArrowheads="1"/>
          </p:cNvSpPr>
          <p:nvPr/>
        </p:nvSpPr>
        <p:spPr bwMode="auto">
          <a:xfrm>
            <a:off x="4652317" y="390140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Rmg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4" name="Text Box 108"/>
          <p:cNvSpPr txBox="1">
            <a:spLocks noChangeArrowheads="1"/>
          </p:cNvSpPr>
          <p:nvPr/>
        </p:nvSpPr>
        <p:spPr bwMode="auto">
          <a:xfrm>
            <a:off x="5005859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3" name="Text Box 107"/>
          <p:cNvSpPr txBox="1">
            <a:spLocks noChangeArrowheads="1"/>
          </p:cNvSpPr>
          <p:nvPr/>
        </p:nvSpPr>
        <p:spPr bwMode="auto">
          <a:xfrm>
            <a:off x="5005859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 + 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2" name="Text Box 106"/>
          <p:cNvSpPr txBox="1">
            <a:spLocks noChangeArrowheads="1"/>
          </p:cNvSpPr>
          <p:nvPr/>
        </p:nvSpPr>
        <p:spPr bwMode="auto">
          <a:xfrm>
            <a:off x="3932238" y="4333453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1" name="Text Box 105"/>
          <p:cNvSpPr txBox="1">
            <a:spLocks noChangeArrowheads="1"/>
          </p:cNvSpPr>
          <p:nvPr/>
        </p:nvSpPr>
        <p:spPr bwMode="auto">
          <a:xfrm>
            <a:off x="5737697" y="403329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0" name="Text Box 104"/>
          <p:cNvSpPr txBox="1">
            <a:spLocks noChangeArrowheads="1"/>
          </p:cNvSpPr>
          <p:nvPr/>
        </p:nvSpPr>
        <p:spPr bwMode="auto">
          <a:xfrm>
            <a:off x="3726334" y="43334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9" name="Text Box 103"/>
          <p:cNvSpPr txBox="1">
            <a:spLocks noChangeArrowheads="1"/>
          </p:cNvSpPr>
          <p:nvPr/>
        </p:nvSpPr>
        <p:spPr bwMode="auto">
          <a:xfrm>
            <a:off x="2719859" y="39412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8" name="Text Box 102"/>
          <p:cNvSpPr txBox="1">
            <a:spLocks noChangeArrowheads="1"/>
          </p:cNvSpPr>
          <p:nvPr/>
        </p:nvSpPr>
        <p:spPr bwMode="auto">
          <a:xfrm>
            <a:off x="2627784" y="318132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7" name="Text Box 101"/>
          <p:cNvSpPr txBox="1">
            <a:spLocks noChangeArrowheads="1"/>
          </p:cNvSpPr>
          <p:nvPr/>
        </p:nvSpPr>
        <p:spPr bwMode="auto">
          <a:xfrm>
            <a:off x="2627784" y="289329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6" name="Text Box 100"/>
          <p:cNvSpPr txBox="1">
            <a:spLocks noChangeArrowheads="1"/>
          </p:cNvSpPr>
          <p:nvPr/>
        </p:nvSpPr>
        <p:spPr bwMode="auto">
          <a:xfrm>
            <a:off x="2627784" y="2749278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2627784" y="25332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2627784" y="1556792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3908897" y="3109318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60541" name="Rectangle 1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60" name="Rectangle 1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0" y="4650546"/>
            <a:ext cx="9144000" cy="18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Efeito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sobre o 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excedente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do 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consumidor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diminuição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equivalente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SR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Efeito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fiscal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receita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fiscal no montante de 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GH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6.9. </a:t>
            </a:r>
            <a:r>
              <a:rPr lang="fr-FR" sz="2800" b="1" dirty="0" err="1" smtClean="0"/>
              <a:t>Efeitos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aplicação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direito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aduaneiro</a:t>
            </a:r>
            <a:r>
              <a:rPr lang="fr-FR" sz="2800" b="1" dirty="0" smtClean="0"/>
              <a:t> sobre as </a:t>
            </a:r>
            <a:r>
              <a:rPr lang="fr-FR" sz="2800" b="1" dirty="0" err="1" smtClean="0"/>
              <a:t>importações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provenientes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um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monopolista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estrangeiro</a:t>
            </a:r>
            <a:r>
              <a:rPr lang="fr-FR" sz="2800" b="1" dirty="0" smtClean="0"/>
              <a:t> (James </a:t>
            </a:r>
            <a:r>
              <a:rPr lang="fr-FR" sz="2800" b="1" dirty="0" err="1" smtClean="0"/>
              <a:t>Brander</a:t>
            </a:r>
            <a:r>
              <a:rPr lang="fr-FR" sz="2800" b="1" dirty="0" smtClean="0"/>
              <a:t> e Barbara Spencer – 1981</a:t>
            </a:r>
            <a:r>
              <a:rPr lang="fr-FR" sz="2800" b="1" dirty="0" smtClean="0"/>
              <a:t>)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40" name="Line 124"/>
          <p:cNvSpPr>
            <a:spLocks noChangeShapeType="1"/>
          </p:cNvSpPr>
          <p:nvPr/>
        </p:nvSpPr>
        <p:spPr bwMode="auto">
          <a:xfrm flipV="1">
            <a:off x="2902422" y="1412776"/>
            <a:ext cx="0" cy="2835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9" name="Line 123"/>
          <p:cNvSpPr>
            <a:spLocks noChangeShapeType="1"/>
          </p:cNvSpPr>
          <p:nvPr/>
        </p:nvSpPr>
        <p:spPr bwMode="auto">
          <a:xfrm>
            <a:off x="2902422" y="4248051"/>
            <a:ext cx="31099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8" name="Line 122"/>
          <p:cNvSpPr>
            <a:spLocks noChangeShapeType="1"/>
          </p:cNvSpPr>
          <p:nvPr/>
        </p:nvSpPr>
        <p:spPr bwMode="auto">
          <a:xfrm>
            <a:off x="2902422" y="1739355"/>
            <a:ext cx="2605682" cy="2508696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7" name="Line 121"/>
          <p:cNvSpPr>
            <a:spLocks noChangeShapeType="1"/>
          </p:cNvSpPr>
          <p:nvPr/>
        </p:nvSpPr>
        <p:spPr bwMode="auto">
          <a:xfrm>
            <a:off x="2902422" y="3239939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6" name="Line 120"/>
          <p:cNvSpPr>
            <a:spLocks noChangeShapeType="1"/>
          </p:cNvSpPr>
          <p:nvPr/>
        </p:nvSpPr>
        <p:spPr bwMode="auto">
          <a:xfrm>
            <a:off x="2902422" y="2982367"/>
            <a:ext cx="2195512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5" name="Line 119"/>
          <p:cNvSpPr>
            <a:spLocks noChangeShapeType="1"/>
          </p:cNvSpPr>
          <p:nvPr/>
        </p:nvSpPr>
        <p:spPr bwMode="auto">
          <a:xfrm>
            <a:off x="4091459" y="2868067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4" name="Line 118"/>
          <p:cNvSpPr>
            <a:spLocks noChangeShapeType="1"/>
          </p:cNvSpPr>
          <p:nvPr/>
        </p:nvSpPr>
        <p:spPr bwMode="auto">
          <a:xfrm flipH="1">
            <a:off x="2902422" y="2868067"/>
            <a:ext cx="1189037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3" name="Line 117"/>
          <p:cNvSpPr>
            <a:spLocks noChangeShapeType="1"/>
          </p:cNvSpPr>
          <p:nvPr/>
        </p:nvSpPr>
        <p:spPr bwMode="auto">
          <a:xfrm>
            <a:off x="3908897" y="2683917"/>
            <a:ext cx="0" cy="155575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2" name="Line 116"/>
          <p:cNvSpPr>
            <a:spLocks noChangeShapeType="1"/>
          </p:cNvSpPr>
          <p:nvPr/>
        </p:nvSpPr>
        <p:spPr bwMode="auto">
          <a:xfrm>
            <a:off x="2902422" y="1739355"/>
            <a:ext cx="2029618" cy="2508696"/>
          </a:xfrm>
          <a:prstGeom prst="line">
            <a:avLst/>
          </a:prstGeom>
          <a:noFill/>
          <a:ln w="9525">
            <a:solidFill>
              <a:srgbClr val="FF66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1" name="Line 115"/>
          <p:cNvSpPr>
            <a:spLocks noChangeShapeType="1"/>
          </p:cNvSpPr>
          <p:nvPr/>
        </p:nvSpPr>
        <p:spPr bwMode="auto">
          <a:xfrm flipH="1">
            <a:off x="2902422" y="2683917"/>
            <a:ext cx="100647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530" name="Text Box 114"/>
          <p:cNvSpPr txBox="1">
            <a:spLocks noChangeArrowheads="1"/>
          </p:cNvSpPr>
          <p:nvPr/>
        </p:nvSpPr>
        <p:spPr bwMode="auto">
          <a:xfrm>
            <a:off x="3726334" y="2533254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</a:t>
            </a:r>
          </a:p>
        </p:txBody>
      </p:sp>
      <p:sp>
        <p:nvSpPr>
          <p:cNvPr id="60529" name="Text Box 113"/>
          <p:cNvSpPr txBox="1">
            <a:spLocks noChangeArrowheads="1"/>
          </p:cNvSpPr>
          <p:nvPr/>
        </p:nvSpPr>
        <p:spPr bwMode="auto">
          <a:xfrm>
            <a:off x="3908897" y="2749277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60528" name="Text Box 112"/>
          <p:cNvSpPr txBox="1">
            <a:spLocks noChangeArrowheads="1"/>
          </p:cNvSpPr>
          <p:nvPr/>
        </p:nvSpPr>
        <p:spPr bwMode="auto">
          <a:xfrm>
            <a:off x="3726334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</a:t>
            </a:r>
          </a:p>
        </p:txBody>
      </p:sp>
      <p:sp>
        <p:nvSpPr>
          <p:cNvPr id="60527" name="Text Box 111"/>
          <p:cNvSpPr txBox="1">
            <a:spLocks noChangeArrowheads="1"/>
          </p:cNvSpPr>
          <p:nvPr/>
        </p:nvSpPr>
        <p:spPr bwMode="auto">
          <a:xfrm>
            <a:off x="3726334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H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6" name="Text Box 110"/>
          <p:cNvSpPr txBox="1">
            <a:spLocks noChangeArrowheads="1"/>
          </p:cNvSpPr>
          <p:nvPr/>
        </p:nvSpPr>
        <p:spPr bwMode="auto">
          <a:xfrm>
            <a:off x="5280497" y="3872955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5" name="Text Box 109"/>
          <p:cNvSpPr txBox="1">
            <a:spLocks noChangeArrowheads="1"/>
          </p:cNvSpPr>
          <p:nvPr/>
        </p:nvSpPr>
        <p:spPr bwMode="auto">
          <a:xfrm>
            <a:off x="4652317" y="390140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Rmg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4" name="Text Box 108"/>
          <p:cNvSpPr txBox="1">
            <a:spLocks noChangeArrowheads="1"/>
          </p:cNvSpPr>
          <p:nvPr/>
        </p:nvSpPr>
        <p:spPr bwMode="auto">
          <a:xfrm>
            <a:off x="5005859" y="31411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3" name="Text Box 107"/>
          <p:cNvSpPr txBox="1">
            <a:spLocks noChangeArrowheads="1"/>
          </p:cNvSpPr>
          <p:nvPr/>
        </p:nvSpPr>
        <p:spPr bwMode="auto">
          <a:xfrm>
            <a:off x="5005859" y="286806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CM + t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2" name="Text Box 106"/>
          <p:cNvSpPr txBox="1">
            <a:spLocks noChangeArrowheads="1"/>
          </p:cNvSpPr>
          <p:nvPr/>
        </p:nvSpPr>
        <p:spPr bwMode="auto">
          <a:xfrm>
            <a:off x="3932238" y="4333453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1" name="Text Box 105"/>
          <p:cNvSpPr txBox="1">
            <a:spLocks noChangeArrowheads="1"/>
          </p:cNvSpPr>
          <p:nvPr/>
        </p:nvSpPr>
        <p:spPr bwMode="auto">
          <a:xfrm>
            <a:off x="5737697" y="4033292"/>
            <a:ext cx="6397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20" name="Text Box 104"/>
          <p:cNvSpPr txBox="1">
            <a:spLocks noChangeArrowheads="1"/>
          </p:cNvSpPr>
          <p:nvPr/>
        </p:nvSpPr>
        <p:spPr bwMode="auto">
          <a:xfrm>
            <a:off x="3726334" y="43334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9" name="Text Box 103"/>
          <p:cNvSpPr txBox="1">
            <a:spLocks noChangeArrowheads="1"/>
          </p:cNvSpPr>
          <p:nvPr/>
        </p:nvSpPr>
        <p:spPr bwMode="auto">
          <a:xfrm>
            <a:off x="2719859" y="3941217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8" name="Text Box 102"/>
          <p:cNvSpPr txBox="1">
            <a:spLocks noChangeArrowheads="1"/>
          </p:cNvSpPr>
          <p:nvPr/>
        </p:nvSpPr>
        <p:spPr bwMode="auto">
          <a:xfrm>
            <a:off x="2627784" y="3181326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7" name="Text Box 101"/>
          <p:cNvSpPr txBox="1">
            <a:spLocks noChangeArrowheads="1"/>
          </p:cNvSpPr>
          <p:nvPr/>
        </p:nvSpPr>
        <p:spPr bwMode="auto">
          <a:xfrm>
            <a:off x="2627784" y="289329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6" name="Text Box 100"/>
          <p:cNvSpPr txBox="1">
            <a:spLocks noChangeArrowheads="1"/>
          </p:cNvSpPr>
          <p:nvPr/>
        </p:nvSpPr>
        <p:spPr bwMode="auto">
          <a:xfrm>
            <a:off x="2627784" y="2749278"/>
            <a:ext cx="6397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2627784" y="2533253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1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2627784" y="1556792"/>
            <a:ext cx="6397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13" name="Text Box 97"/>
          <p:cNvSpPr txBox="1">
            <a:spLocks noChangeArrowheads="1"/>
          </p:cNvSpPr>
          <p:nvPr/>
        </p:nvSpPr>
        <p:spPr bwMode="auto">
          <a:xfrm>
            <a:off x="3908897" y="3109318"/>
            <a:ext cx="6397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43200" algn="ctr"/>
                <a:tab pos="5486400" algn="r"/>
              </a:tabLst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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F</a:t>
            </a:r>
          </a:p>
        </p:txBody>
      </p:sp>
      <p:sp>
        <p:nvSpPr>
          <p:cNvPr id="60541" name="Rectangle 1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560" name="Rectangle 1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468129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fr-FR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protecção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custo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para 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economia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GH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&lt;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SR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ganho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para a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economia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GH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&gt;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SR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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nulo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GH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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</a:t>
            </a:r>
            <a:r>
              <a:rPr kumimoji="0" lang="fr-FR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SR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782361" y="44624"/>
            <a:ext cx="16834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6.1.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Observações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gerais</a:t>
            </a:r>
            <a:r>
              <a:rPr lang="fr-FR" sz="2800" dirty="0" smtClean="0"/>
              <a:t> sobre a OMC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4127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6.2.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Objectivos</a:t>
            </a:r>
            <a:r>
              <a:rPr lang="fr-FR" sz="2800" dirty="0" smtClean="0"/>
              <a:t> da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206084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t-PT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6.3.</a:t>
            </a:r>
            <a:r>
              <a:rPr kumimoji="0" lang="pt-P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800" dirty="0" err="1" smtClean="0"/>
              <a:t>Princípios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que </a:t>
            </a:r>
            <a:r>
              <a:rPr lang="fr-FR" sz="2800" dirty="0" err="1" smtClean="0"/>
              <a:t>assenta</a:t>
            </a:r>
            <a:r>
              <a:rPr lang="fr-FR" sz="2800" dirty="0" smtClean="0"/>
              <a:t> a OMC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27089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6.4. </a:t>
            </a:r>
            <a:r>
              <a:rPr lang="fr-FR" sz="2800" dirty="0" err="1" smtClean="0"/>
              <a:t>Ciclos</a:t>
            </a:r>
            <a:r>
              <a:rPr lang="fr-FR" sz="2800" dirty="0" smtClean="0"/>
              <a:t> </a:t>
            </a:r>
            <a:r>
              <a:rPr lang="fr-FR" sz="2800" dirty="0" err="1" smtClean="0"/>
              <a:t>negociais</a:t>
            </a:r>
            <a:r>
              <a:rPr lang="fr-FR" sz="2800" dirty="0" smtClean="0"/>
              <a:t> no </a:t>
            </a:r>
            <a:r>
              <a:rPr lang="fr-FR" sz="2800" dirty="0" err="1" smtClean="0"/>
              <a:t>âmbito</a:t>
            </a:r>
            <a:r>
              <a:rPr lang="fr-FR" sz="2800" dirty="0" smtClean="0"/>
              <a:t> do ex-GATT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6512" y="333782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6.5.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5496" y="441910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6.6.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produção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35496" y="549922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6.7.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à </a:t>
            </a:r>
            <a:r>
              <a:rPr lang="fr-FR" sz="2800" dirty="0" err="1" smtClean="0"/>
              <a:t>exportação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6.10. </a:t>
            </a:r>
            <a:r>
              <a:rPr lang="fr-FR" sz="2800" b="1" dirty="0" smtClean="0"/>
              <a:t>A tarifa </a:t>
            </a:r>
            <a:r>
              <a:rPr lang="fr-FR" sz="2800" b="1" dirty="0" err="1" smtClean="0"/>
              <a:t>ótima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40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1"/>
          <p:cNvSpPr>
            <a:spLocks noChangeArrowheads="1"/>
          </p:cNvSpPr>
          <p:nvPr/>
        </p:nvSpPr>
        <p:spPr bwMode="auto">
          <a:xfrm>
            <a:off x="-36512" y="8918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Ideia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básica</a:t>
            </a:r>
            <a:r>
              <a:rPr lang="fr-FR" sz="2800" dirty="0" smtClean="0"/>
              <a:t>: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impor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sobre as suas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,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grande </a:t>
            </a:r>
            <a:r>
              <a:rPr lang="fr-FR" sz="2800" dirty="0" err="1" smtClean="0"/>
              <a:t>pode</a:t>
            </a:r>
            <a:r>
              <a:rPr lang="fr-FR" sz="2800" dirty="0" smtClean="0"/>
              <a:t> </a:t>
            </a:r>
            <a:r>
              <a:rPr lang="fr-FR" sz="2800" dirty="0" err="1" smtClean="0"/>
              <a:t>melhorar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dos </a:t>
            </a:r>
            <a:r>
              <a:rPr lang="fr-FR" sz="2800" dirty="0" err="1" smtClean="0"/>
              <a:t>seus</a:t>
            </a:r>
            <a:r>
              <a:rPr lang="fr-FR" sz="2800" dirty="0" smtClean="0"/>
              <a:t> </a:t>
            </a:r>
            <a:r>
              <a:rPr lang="fr-FR" sz="2800" dirty="0" err="1" smtClean="0"/>
              <a:t>consumidores</a:t>
            </a:r>
            <a:endParaRPr lang="pt-PT" sz="2800" dirty="0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2978949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Objectivo</a:t>
            </a:r>
            <a:r>
              <a:rPr lang="fr-FR" sz="2800" dirty="0" smtClean="0"/>
              <a:t>: </a:t>
            </a:r>
            <a:r>
              <a:rPr lang="fr-FR" sz="2800" dirty="0" err="1" smtClean="0"/>
              <a:t>impor</a:t>
            </a:r>
            <a:r>
              <a:rPr lang="fr-FR" sz="2800" dirty="0" smtClean="0"/>
              <a:t>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que </a:t>
            </a:r>
            <a:r>
              <a:rPr lang="fr-FR" sz="2800" dirty="0" err="1" smtClean="0"/>
              <a:t>maximize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dos </a:t>
            </a:r>
            <a:r>
              <a:rPr lang="fr-FR" sz="2800" dirty="0" err="1" smtClean="0"/>
              <a:t>consumidores</a:t>
            </a:r>
            <a:endParaRPr lang="pt-PT" sz="2800" dirty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463513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smtClean="0"/>
              <a:t>Tarifa </a:t>
            </a:r>
            <a:r>
              <a:rPr lang="fr-FR" sz="2800" i="1" dirty="0" err="1" smtClean="0"/>
              <a:t>óptima</a:t>
            </a:r>
            <a:r>
              <a:rPr lang="fr-FR" sz="2800" dirty="0" smtClean="0"/>
              <a:t>: tarifa (</a:t>
            </a:r>
            <a:r>
              <a:rPr lang="fr-FR" sz="2800" dirty="0" err="1" smtClean="0"/>
              <a:t>direito</a:t>
            </a:r>
            <a:r>
              <a:rPr lang="fr-FR" sz="2800" dirty="0" smtClean="0"/>
              <a:t>) que </a:t>
            </a:r>
            <a:r>
              <a:rPr lang="fr-FR" sz="2800" dirty="0" err="1" smtClean="0"/>
              <a:t>maximiza</a:t>
            </a:r>
            <a:r>
              <a:rPr lang="fr-FR" sz="2800" dirty="0" smtClean="0"/>
              <a:t> o </a:t>
            </a:r>
            <a:r>
              <a:rPr lang="fr-FR" sz="2800" dirty="0" err="1" smtClean="0"/>
              <a:t>bem</a:t>
            </a:r>
            <a:r>
              <a:rPr lang="fr-FR" sz="2800" dirty="0" smtClean="0"/>
              <a:t>-</a:t>
            </a:r>
            <a:r>
              <a:rPr lang="fr-FR" sz="2800" dirty="0" err="1" smtClean="0"/>
              <a:t>estar</a:t>
            </a:r>
            <a:r>
              <a:rPr lang="fr-FR" sz="2800" dirty="0" smtClean="0"/>
              <a:t> do </a:t>
            </a:r>
            <a:r>
              <a:rPr lang="fr-FR" sz="2800" dirty="0" err="1" smtClean="0"/>
              <a:t>país</a:t>
            </a:r>
            <a:r>
              <a:rPr lang="fr-FR" sz="2800" dirty="0" smtClean="0"/>
              <a:t> que a (o) </a:t>
            </a:r>
            <a:r>
              <a:rPr lang="fr-FR" sz="2800" dirty="0" err="1" smtClean="0"/>
              <a:t>impõe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6.11. </a:t>
            </a:r>
            <a:r>
              <a:rPr lang="fr-FR" sz="2800" b="1" dirty="0" smtClean="0"/>
              <a:t>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41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1901732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i="1" dirty="0" err="1" smtClean="0"/>
              <a:t>Ideia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básica</a:t>
            </a:r>
            <a:r>
              <a:rPr lang="fr-FR" sz="2800" dirty="0" smtClean="0"/>
              <a:t>: o </a:t>
            </a:r>
            <a:r>
              <a:rPr lang="fr-FR" sz="2800" dirty="0" err="1" smtClean="0"/>
              <a:t>nível</a:t>
            </a:r>
            <a:r>
              <a:rPr lang="fr-FR" sz="2800" dirty="0" smtClean="0"/>
              <a:t>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é </a:t>
            </a:r>
            <a:r>
              <a:rPr lang="fr-FR" sz="2800" dirty="0" err="1" smtClean="0"/>
              <a:t>insuficientemente</a:t>
            </a:r>
            <a:r>
              <a:rPr lang="fr-FR" sz="2800" dirty="0" smtClean="0"/>
              <a:t> </a:t>
            </a:r>
            <a:r>
              <a:rPr lang="fr-FR" sz="2800" dirty="0" err="1" smtClean="0"/>
              <a:t>revelado</a:t>
            </a:r>
            <a:r>
              <a:rPr lang="fr-FR" sz="2800" dirty="0" smtClean="0"/>
              <a:t> pela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nominal, </a:t>
            </a:r>
            <a:r>
              <a:rPr lang="fr-FR" sz="2800" dirty="0" err="1" smtClean="0"/>
              <a:t>isto</a:t>
            </a:r>
            <a:r>
              <a:rPr lang="fr-FR" sz="2800" dirty="0" smtClean="0"/>
              <a:t> é, </a:t>
            </a:r>
            <a:r>
              <a:rPr lang="fr-FR" sz="2800" dirty="0" err="1" smtClean="0"/>
              <a:t>pelos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que </a:t>
            </a:r>
            <a:r>
              <a:rPr lang="fr-FR" sz="2800" dirty="0" err="1" smtClean="0"/>
              <a:t>recaem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concorrentes</a:t>
            </a:r>
            <a:r>
              <a:rPr lang="fr-FR" sz="2800" dirty="0" smtClean="0"/>
              <a:t> </a:t>
            </a:r>
            <a:r>
              <a:rPr lang="fr-FR" sz="2800" dirty="0" err="1" smtClean="0"/>
              <a:t>dessa</a:t>
            </a:r>
            <a:r>
              <a:rPr lang="fr-FR" sz="2800" dirty="0" smtClean="0"/>
              <a:t>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. A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da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deve</a:t>
            </a:r>
            <a:r>
              <a:rPr lang="fr-FR" sz="2800" dirty="0" smtClean="0"/>
              <a:t> </a:t>
            </a:r>
            <a:r>
              <a:rPr lang="fr-FR" sz="2800" dirty="0" err="1" smtClean="0"/>
              <a:t>levar</a:t>
            </a:r>
            <a:r>
              <a:rPr lang="fr-FR" sz="2800" dirty="0" smtClean="0"/>
              <a:t> </a:t>
            </a:r>
            <a:r>
              <a:rPr lang="fr-FR" sz="2800" dirty="0" err="1" smtClean="0"/>
              <a:t>também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linha</a:t>
            </a:r>
            <a:r>
              <a:rPr lang="fr-FR" sz="2800" dirty="0" smtClean="0"/>
              <a:t> de conta os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que </a:t>
            </a:r>
            <a:r>
              <a:rPr lang="fr-FR" sz="2800" dirty="0" err="1" smtClean="0"/>
              <a:t>recaem</a:t>
            </a:r>
            <a:r>
              <a:rPr lang="fr-FR" sz="2800" dirty="0" smtClean="0"/>
              <a:t> sobre os </a:t>
            </a:r>
            <a:r>
              <a:rPr lang="fr-FR" sz="2800" i="1" dirty="0" smtClean="0"/>
              <a:t>inputs</a:t>
            </a:r>
            <a:r>
              <a:rPr lang="fr-FR" sz="2800" dirty="0" smtClean="0"/>
              <a:t> </a:t>
            </a:r>
            <a:r>
              <a:rPr lang="fr-FR" sz="2800" dirty="0" err="1" smtClean="0"/>
              <a:t>intermédios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importados</a:t>
            </a:r>
            <a:r>
              <a:rPr lang="fr-FR" sz="2800" dirty="0" smtClean="0"/>
              <a:t>.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6.11. </a:t>
            </a:r>
            <a:r>
              <a:rPr lang="fr-FR" sz="2800" b="1" dirty="0" smtClean="0"/>
              <a:t>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42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-36512" y="8895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Notações</a:t>
            </a:r>
            <a:r>
              <a:rPr lang="fr-FR" sz="2800" dirty="0" smtClean="0"/>
              <a:t>:</a:t>
            </a:r>
            <a:endParaRPr lang="pt-PT" sz="2800" dirty="0"/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161079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 que </a:t>
            </a:r>
            <a:r>
              <a:rPr lang="fr-FR" sz="2800" dirty="0" err="1" smtClean="0"/>
              <a:t>incide</a:t>
            </a:r>
            <a:r>
              <a:rPr lang="fr-FR" sz="2800" dirty="0" smtClean="0"/>
              <a:t> sobre 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	final X</a:t>
            </a:r>
            <a:endParaRPr lang="pt-PT" sz="2800" dirty="0"/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-36512" y="2692077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i="1" dirty="0" smtClean="0"/>
              <a:t>ad valorem</a:t>
            </a:r>
            <a:r>
              <a:rPr lang="fr-FR" sz="2800" dirty="0" smtClean="0"/>
              <a:t> que </a:t>
            </a:r>
            <a:r>
              <a:rPr lang="fr-FR" sz="2800" dirty="0" err="1" smtClean="0"/>
              <a:t>incide</a:t>
            </a:r>
            <a:r>
              <a:rPr lang="fr-FR" sz="2800" dirty="0" smtClean="0"/>
              <a:t> sobre o </a:t>
            </a:r>
            <a:r>
              <a:rPr lang="fr-FR" sz="2800" i="1" dirty="0" smtClean="0"/>
              <a:t>input</a:t>
            </a:r>
            <a:r>
              <a:rPr lang="fr-FR" sz="2800" dirty="0" smtClean="0"/>
              <a:t> 	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</a:t>
            </a:r>
            <a:r>
              <a:rPr lang="fr-FR" sz="2800" dirty="0" err="1" smtClean="0"/>
              <a:t>utilizado</a:t>
            </a:r>
            <a:r>
              <a:rPr lang="fr-FR" sz="2800" dirty="0" smtClean="0"/>
              <a:t> para a </a:t>
            </a:r>
            <a:r>
              <a:rPr lang="fr-FR" sz="2800" dirty="0" err="1" smtClean="0"/>
              <a:t>fabricação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	final </a:t>
            </a:r>
            <a:r>
              <a:rPr lang="fr-FR" sz="2800" dirty="0" smtClean="0"/>
              <a:t>	X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420308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</a:t>
            </a:r>
            <a:r>
              <a:rPr lang="fr-FR" sz="2800" dirty="0" smtClean="0"/>
              <a:t>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Peso do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</a:t>
            </a:r>
            <a:r>
              <a:rPr lang="fr-FR" sz="2800" i="1" dirty="0" smtClean="0"/>
              <a:t>input</a:t>
            </a:r>
            <a:r>
              <a:rPr lang="fr-FR" sz="2800" dirty="0" smtClean="0"/>
              <a:t> 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no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	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528204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P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Preço</a:t>
            </a:r>
            <a:r>
              <a:rPr lang="fr-FR" sz="2800" dirty="0" smtClean="0"/>
              <a:t> do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6.11. </a:t>
            </a:r>
            <a:r>
              <a:rPr lang="fr-FR" sz="2800" b="1" dirty="0" smtClean="0"/>
              <a:t>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43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283609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V’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 </a:t>
            </a:r>
            <a:r>
              <a:rPr lang="fr-FR" sz="2800" dirty="0" err="1" smtClean="0"/>
              <a:t>acrescentado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 de X </a:t>
            </a:r>
            <a:r>
              <a:rPr lang="fr-FR" sz="2800" dirty="0" err="1" smtClean="0"/>
              <a:t>depois</a:t>
            </a:r>
            <a:r>
              <a:rPr lang="fr-FR" sz="2800" dirty="0" smtClean="0"/>
              <a:t> da 	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o </a:t>
            </a:r>
            <a:r>
              <a:rPr lang="fr-FR" sz="2800" i="1" dirty="0" smtClean="0"/>
              <a:t>input</a:t>
            </a:r>
            <a:r>
              <a:rPr lang="fr-FR" sz="2800" dirty="0" smtClean="0"/>
              <a:t> 	</a:t>
            </a:r>
            <a:r>
              <a:rPr lang="fr-FR" sz="2800" dirty="0" err="1" smtClean="0"/>
              <a:t>importado</a:t>
            </a:r>
            <a:r>
              <a:rPr lang="fr-FR" sz="2800" dirty="0" smtClean="0"/>
              <a:t> e sobre o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final X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513802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e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Taxa de </a:t>
            </a:r>
            <a:r>
              <a:rPr lang="fr-FR" sz="2800" dirty="0" err="1" smtClean="0"/>
              <a:t>protecção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efectiva</a:t>
            </a:r>
            <a:endParaRPr lang="pt-PT" sz="2800" dirty="0" smtClean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600212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(V’ – V)/V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43459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V’ = (1 + t)P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)P</a:t>
            </a:r>
            <a:endParaRPr lang="pt-PT" sz="2800" dirty="0" smtClean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89071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	</a:t>
            </a:r>
            <a:r>
              <a:rPr lang="fr-FR" sz="2800" dirty="0" smtClean="0">
                <a:sym typeface="Symbol"/>
              </a:rPr>
              <a:t> </a:t>
            </a:r>
            <a:r>
              <a:rPr lang="fr-FR" sz="2800" dirty="0" smtClean="0"/>
              <a:t>V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</a:t>
            </a:r>
            <a:r>
              <a:rPr lang="fr-FR" sz="2800" dirty="0" err="1" smtClean="0"/>
              <a:t>Valor</a:t>
            </a:r>
            <a:r>
              <a:rPr lang="fr-FR" sz="2800" dirty="0" smtClean="0"/>
              <a:t> </a:t>
            </a:r>
            <a:r>
              <a:rPr lang="fr-FR" sz="2800" dirty="0" err="1" smtClean="0"/>
              <a:t>acrescentado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 de X antes da 	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qualquer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endParaRPr lang="pt-PT" sz="2800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211369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V = P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P =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6.11. </a:t>
            </a:r>
            <a:r>
              <a:rPr lang="fr-FR" sz="2800" b="1" dirty="0" smtClean="0"/>
              <a:t>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44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-36512" y="234888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 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+ t)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 -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393305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(t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36512" y="49411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/>
              <a:t>m </a:t>
            </a:r>
            <a:r>
              <a:rPr lang="fr-FR" sz="2800" i="1" u="sng" dirty="0" smtClean="0"/>
              <a:t>inputs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importados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314096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(1 + t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- 1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u="sng" dirty="0" smtClean="0"/>
              <a:t>Um </a:t>
            </a:r>
            <a:r>
              <a:rPr lang="fr-FR" sz="2800" i="1" u="sng" dirty="0" smtClean="0"/>
              <a:t>input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importado</a:t>
            </a:r>
            <a:endParaRPr lang="pt-PT" sz="2800" dirty="0" smtClean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148478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+ t)P –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 (1 +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)P - 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)P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7861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t – (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t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t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...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err="1" smtClean="0"/>
              <a:t>m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r>
              <a:rPr lang="fr-FR" sz="2800" dirty="0" smtClean="0"/>
              <a:t>/</a:t>
            </a:r>
            <a:r>
              <a:rPr lang="fr-FR" sz="2800" dirty="0" smtClean="0">
                <a:sym typeface="Symbol"/>
              </a:rPr>
              <a:t></a:t>
            </a:r>
            <a:r>
              <a:rPr lang="fr-FR" sz="2800" dirty="0" smtClean="0"/>
              <a:t>1 – (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1</a:t>
            </a:r>
            <a:r>
              <a:rPr lang="fr-FR" sz="2800" dirty="0" smtClean="0"/>
              <a:t> +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2</a:t>
            </a:r>
            <a:r>
              <a:rPr lang="fr-FR" sz="2800" dirty="0" smtClean="0"/>
              <a:t> + ... +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baseline="-25000" dirty="0" smtClean="0"/>
              <a:t>m</a:t>
            </a:r>
            <a:r>
              <a:rPr lang="fr-FR" sz="2800" dirty="0" smtClean="0"/>
              <a:t>)</a:t>
            </a:r>
            <a:r>
              <a:rPr lang="fr-FR" sz="2800" dirty="0" smtClean="0">
                <a:sym typeface="Symbol"/>
              </a:rPr>
              <a:t>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6.11. </a:t>
            </a:r>
            <a:r>
              <a:rPr lang="fr-FR" sz="2800" b="1" dirty="0" smtClean="0"/>
              <a:t>Taxa de </a:t>
            </a:r>
            <a:r>
              <a:rPr lang="fr-FR" sz="2800" b="1" dirty="0" err="1" smtClean="0"/>
              <a:t>proteção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efetiva</a:t>
            </a:r>
            <a:r>
              <a:rPr lang="fr-FR" sz="2800" b="1" dirty="0" smtClean="0"/>
              <a:t>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45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-36512" y="398706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3 – Se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&gt; t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&lt;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menor</a:t>
            </a:r>
            <a:r>
              <a:rPr lang="fr-FR" sz="2800" dirty="0" smtClean="0"/>
              <a:t> que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-36512" y="270892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2 – Se t &gt;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&gt;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maior</a:t>
            </a:r>
            <a:r>
              <a:rPr lang="fr-FR" sz="2800" dirty="0" smtClean="0"/>
              <a:t> que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-36512" y="76470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2800" dirty="0" smtClean="0"/>
              <a:t>e = (t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)/(1 -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smtClean="0"/>
              <a:t>)</a:t>
            </a:r>
            <a:endParaRPr lang="pt-PT" sz="2800" dirty="0"/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-36512" y="1466781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1 – Se t = 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= t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igual</a:t>
            </a:r>
            <a:r>
              <a:rPr lang="fr-FR" sz="2800" dirty="0" smtClean="0"/>
              <a:t> à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nominal</a:t>
            </a:r>
            <a:endParaRPr lang="pt-PT" sz="2800" dirty="0"/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-36512" y="5301208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/>
              <a:t>4 – Se </a:t>
            </a:r>
            <a:r>
              <a:rPr lang="fr-FR" sz="2800" dirty="0" smtClean="0">
                <a:sym typeface="Symbol"/>
              </a:rPr>
              <a:t></a:t>
            </a:r>
            <a:r>
              <a:rPr lang="fr-FR" sz="2800" dirty="0" err="1" smtClean="0"/>
              <a:t>t</a:t>
            </a:r>
            <a:r>
              <a:rPr lang="fr-FR" sz="2800" baseline="-25000" dirty="0" err="1" smtClean="0"/>
              <a:t>m</a:t>
            </a:r>
            <a:r>
              <a:rPr lang="fr-FR" sz="2800" dirty="0" smtClean="0"/>
              <a:t> &gt; t </a:t>
            </a:r>
            <a:r>
              <a:rPr lang="fr-FR" sz="2800" dirty="0" err="1" smtClean="0"/>
              <a:t>então</a:t>
            </a:r>
            <a:r>
              <a:rPr lang="fr-FR" sz="2800" dirty="0" smtClean="0"/>
              <a:t> e &lt; 0 </a:t>
            </a:r>
            <a:r>
              <a:rPr lang="fr-FR" sz="2800" dirty="0" smtClean="0">
                <a:sym typeface="Symbol"/>
              </a:rPr>
              <a:t></a:t>
            </a:r>
            <a:r>
              <a:rPr lang="fr-FR" sz="2800" dirty="0" smtClean="0"/>
              <a:t> A 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r>
              <a:rPr lang="fr-FR" sz="2800" dirty="0" smtClean="0"/>
              <a:t> é </a:t>
            </a:r>
            <a:r>
              <a:rPr lang="fr-FR" sz="2800" dirty="0" err="1" smtClean="0"/>
              <a:t>negativa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/>
              <a:t>6.12. </a:t>
            </a:r>
            <a:r>
              <a:rPr lang="pt-PT" sz="2800" b="1" dirty="0" smtClean="0"/>
              <a:t>Argumentos a favor da utilização de instrumentos de política comercial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46</a:t>
            </a:fld>
            <a:endParaRPr lang="pt-PT"/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54" name="Rectangle 5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32812" name="Rectangle 4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38" name="Rectangle 50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86" name="Rectangle 8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1304" name="Rectangle 10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29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P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35496" y="12687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nascente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35496" y="19168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dirty="0" err="1" smtClean="0"/>
              <a:t>termos</a:t>
            </a:r>
            <a:r>
              <a:rPr lang="fr-FR" sz="2800" dirty="0" smtClean="0"/>
              <a:t> de </a:t>
            </a:r>
            <a:r>
              <a:rPr lang="fr-FR" sz="2800" dirty="0" err="1" smtClean="0"/>
              <a:t>troca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36512" y="24737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dirty="0" err="1" smtClean="0"/>
              <a:t>redução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desemprego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ângulo 31"/>
          <p:cNvSpPr/>
          <p:nvPr/>
        </p:nvSpPr>
        <p:spPr>
          <a:xfrm>
            <a:off x="35496" y="29969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aumento</a:t>
            </a:r>
            <a:r>
              <a:rPr lang="fr-FR" sz="2800" dirty="0" smtClean="0"/>
              <a:t> de </a:t>
            </a:r>
            <a:r>
              <a:rPr lang="fr-FR" sz="2800" dirty="0" err="1" smtClean="0"/>
              <a:t>emprego</a:t>
            </a:r>
            <a:r>
              <a:rPr lang="fr-FR" sz="2800" dirty="0" smtClean="0"/>
              <a:t> numa </a:t>
            </a:r>
            <a:r>
              <a:rPr lang="fr-FR" sz="2800" dirty="0" err="1" smtClean="0"/>
              <a:t>indústria</a:t>
            </a:r>
            <a:r>
              <a:rPr lang="fr-FR" sz="2800" dirty="0" smtClean="0"/>
              <a:t> </a:t>
            </a:r>
            <a:r>
              <a:rPr lang="fr-FR" sz="2800" dirty="0" err="1" smtClean="0"/>
              <a:t>particular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ângulo 32"/>
          <p:cNvSpPr/>
          <p:nvPr/>
        </p:nvSpPr>
        <p:spPr>
          <a:xfrm>
            <a:off x="35496" y="40050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</a:t>
            </a:r>
            <a:r>
              <a:rPr lang="fr-FR" sz="2800" i="1" dirty="0" smtClean="0"/>
              <a:t>antidumping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ângulo 33"/>
          <p:cNvSpPr/>
          <p:nvPr/>
        </p:nvSpPr>
        <p:spPr>
          <a:xfrm>
            <a:off x="35496" y="45811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subsídio</a:t>
            </a:r>
            <a:r>
              <a:rPr lang="fr-FR" sz="2800" dirty="0" smtClean="0"/>
              <a:t> </a:t>
            </a:r>
            <a:r>
              <a:rPr lang="fr-FR" sz="2800" dirty="0" err="1" smtClean="0"/>
              <a:t>externo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ângulo 34"/>
          <p:cNvSpPr/>
          <p:nvPr/>
        </p:nvSpPr>
        <p:spPr>
          <a:xfrm>
            <a:off x="35496" y="51571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do </a:t>
            </a:r>
            <a:r>
              <a:rPr lang="fr-FR" sz="2800" dirty="0" err="1" smtClean="0"/>
              <a:t>benefício</a:t>
            </a:r>
            <a:r>
              <a:rPr lang="fr-FR" sz="2800" dirty="0" smtClean="0"/>
              <a:t>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fator</a:t>
            </a:r>
            <a:r>
              <a:rPr lang="fr-FR" sz="2800" dirty="0" smtClean="0"/>
              <a:t> </a:t>
            </a:r>
            <a:r>
              <a:rPr lang="fr-FR" sz="2800" dirty="0" err="1" smtClean="0"/>
              <a:t>escasso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ângulo 35"/>
          <p:cNvSpPr/>
          <p:nvPr/>
        </p:nvSpPr>
        <p:spPr>
          <a:xfrm>
            <a:off x="35496" y="57332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</a:t>
            </a:r>
            <a:r>
              <a:rPr lang="fr-FR" sz="2800" dirty="0" err="1" smtClean="0"/>
              <a:t>defesa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ângulo 36"/>
          <p:cNvSpPr/>
          <p:nvPr/>
        </p:nvSpPr>
        <p:spPr>
          <a:xfrm>
            <a:off x="35496" y="630932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fr-FR" sz="2800" dirty="0" smtClean="0"/>
              <a:t>O </a:t>
            </a:r>
            <a:r>
              <a:rPr lang="fr-FR" sz="2800" dirty="0" err="1" smtClean="0"/>
              <a:t>argumento</a:t>
            </a:r>
            <a:r>
              <a:rPr lang="fr-FR" sz="2800" dirty="0" smtClean="0"/>
              <a:t> da balança </a:t>
            </a:r>
            <a:r>
              <a:rPr lang="fr-FR" sz="2800" dirty="0" err="1" smtClean="0"/>
              <a:t>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Conteúdo (</a:t>
            </a:r>
            <a:r>
              <a:rPr lang="pt-PT" sz="2800" b="1" dirty="0" err="1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pt-PT" sz="2800" b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5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36512" y="836712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6.8. </a:t>
            </a:r>
            <a:r>
              <a:rPr lang="fr-FR" sz="2800" dirty="0" err="1" smtClean="0"/>
              <a:t>Equivalência</a:t>
            </a:r>
            <a:r>
              <a:rPr lang="fr-FR" sz="2800" dirty="0" smtClean="0"/>
              <a:t> entre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aduaneiros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e quotas de </a:t>
            </a:r>
            <a:r>
              <a:rPr lang="fr-FR" sz="2800" dirty="0" err="1" smtClean="0"/>
              <a:t>importação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equilíbrio</a:t>
            </a:r>
            <a:r>
              <a:rPr lang="fr-FR" sz="2800" dirty="0" smtClean="0"/>
              <a:t> </a:t>
            </a:r>
            <a:r>
              <a:rPr lang="fr-FR" sz="2800" dirty="0" err="1" smtClean="0"/>
              <a:t>parcial</a:t>
            </a:r>
            <a:r>
              <a:rPr lang="fr-FR" sz="2800" dirty="0" smtClean="0"/>
              <a:t> e </a:t>
            </a:r>
            <a:r>
              <a:rPr lang="fr-FR" sz="2800" dirty="0" err="1" smtClean="0"/>
              <a:t>concorrência</a:t>
            </a:r>
            <a:r>
              <a:rPr lang="fr-FR" sz="2800" dirty="0" smtClean="0"/>
              <a:t> </a:t>
            </a:r>
            <a:r>
              <a:rPr lang="fr-FR" sz="2800" dirty="0" err="1" smtClean="0"/>
              <a:t>perfeita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35496" y="36258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6.10. </a:t>
            </a:r>
            <a:r>
              <a:rPr lang="fr-FR" sz="2800" dirty="0" smtClean="0"/>
              <a:t>A tarifa </a:t>
            </a:r>
            <a:r>
              <a:rPr lang="fr-FR" sz="2800" dirty="0" err="1" smtClean="0"/>
              <a:t>ótima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35496" y="42739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6.11. </a:t>
            </a:r>
            <a:r>
              <a:rPr lang="fr-FR" sz="2800" dirty="0" smtClean="0"/>
              <a:t>Taxa de </a:t>
            </a:r>
            <a:r>
              <a:rPr lang="fr-FR" sz="2800" dirty="0" err="1" smtClean="0"/>
              <a:t>proteção</a:t>
            </a:r>
            <a:r>
              <a:rPr lang="fr-FR" sz="2800" dirty="0" smtClean="0"/>
              <a:t> </a:t>
            </a:r>
            <a:r>
              <a:rPr lang="fr-FR" sz="2800" dirty="0" err="1" smtClean="0"/>
              <a:t>efetiva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ângulo 20"/>
          <p:cNvSpPr/>
          <p:nvPr/>
        </p:nvSpPr>
        <p:spPr>
          <a:xfrm>
            <a:off x="35496" y="477914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6.12. </a:t>
            </a:r>
            <a:r>
              <a:rPr lang="pt-PT" sz="2800" dirty="0" smtClean="0"/>
              <a:t>Argumentos a favor da utilização de instrumentos de política comercial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36512" y="220486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6.9.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da </a:t>
            </a:r>
            <a:r>
              <a:rPr lang="fr-FR" sz="2800" dirty="0" err="1" smtClean="0"/>
              <a:t>aplicação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direito</a:t>
            </a:r>
            <a:r>
              <a:rPr lang="fr-FR" sz="2800" dirty="0" smtClean="0"/>
              <a:t> </a:t>
            </a:r>
            <a:r>
              <a:rPr lang="fr-FR" sz="2800" dirty="0" err="1" smtClean="0"/>
              <a:t>aduaneiro</a:t>
            </a:r>
            <a:r>
              <a:rPr lang="fr-FR" sz="2800" dirty="0" smtClean="0"/>
              <a:t> sobre as </a:t>
            </a:r>
            <a:r>
              <a:rPr lang="fr-FR" sz="2800" dirty="0" err="1" smtClean="0"/>
              <a:t>importações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provenientes</a:t>
            </a:r>
            <a:r>
              <a:rPr lang="fr-FR" sz="2800" dirty="0" smtClean="0"/>
              <a:t> de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monopolista</a:t>
            </a:r>
            <a:r>
              <a:rPr lang="fr-FR" sz="2800" dirty="0" smtClean="0"/>
              <a:t> </a:t>
            </a:r>
            <a:r>
              <a:rPr lang="fr-FR" sz="2800" dirty="0" err="1" smtClean="0"/>
              <a:t>estrangeiro</a:t>
            </a:r>
            <a:r>
              <a:rPr lang="fr-FR" sz="2800" dirty="0" smtClean="0"/>
              <a:t> (James </a:t>
            </a:r>
            <a:r>
              <a:rPr lang="fr-FR" sz="2800" dirty="0" err="1" smtClean="0"/>
              <a:t>Brander</a:t>
            </a:r>
            <a:r>
              <a:rPr lang="fr-FR" sz="2800" dirty="0" smtClean="0"/>
              <a:t> e Barbara Spencer – 1981)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6.1. </a:t>
            </a:r>
            <a:r>
              <a:rPr lang="fr-FR" sz="2800" b="1" dirty="0" err="1" smtClean="0"/>
              <a:t>Observações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gerais</a:t>
            </a:r>
            <a:r>
              <a:rPr lang="fr-FR" sz="2800" b="1" dirty="0" smtClean="0"/>
              <a:t> sobre 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037054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A OMC </a:t>
            </a:r>
            <a:r>
              <a:rPr lang="fr-FR" sz="2800" dirty="0" err="1" smtClean="0"/>
              <a:t>nasceu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1 de Janeiro de 1995, na </a:t>
            </a:r>
            <a:r>
              <a:rPr lang="fr-FR" sz="2800" dirty="0" err="1" smtClean="0"/>
              <a:t>sequência</a:t>
            </a:r>
            <a:r>
              <a:rPr lang="fr-FR" sz="2800" dirty="0" smtClean="0"/>
              <a:t> do Uruguay Round e </a:t>
            </a:r>
            <a:r>
              <a:rPr lang="fr-FR" sz="2800" dirty="0" err="1" smtClean="0"/>
              <a:t>em</a:t>
            </a:r>
            <a:r>
              <a:rPr lang="fr-FR" sz="2800" dirty="0" smtClean="0"/>
              <a:t> </a:t>
            </a:r>
            <a:r>
              <a:rPr lang="fr-FR" sz="2800" dirty="0" err="1" smtClean="0"/>
              <a:t>substituição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Acordo</a:t>
            </a:r>
            <a:r>
              <a:rPr lang="fr-FR" sz="2800" dirty="0" smtClean="0"/>
              <a:t> Geral sobre as Tarifas </a:t>
            </a:r>
            <a:r>
              <a:rPr lang="fr-FR" sz="2800" dirty="0" err="1" smtClean="0"/>
              <a:t>Aduaneiras</a:t>
            </a:r>
            <a:r>
              <a:rPr lang="fr-FR" sz="2800" dirty="0" smtClean="0"/>
              <a:t> e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(GATT), </a:t>
            </a:r>
            <a:r>
              <a:rPr lang="fr-FR" sz="2800" dirty="0" err="1" smtClean="0"/>
              <a:t>criado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1948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977788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Sede</a:t>
            </a:r>
            <a:r>
              <a:rPr lang="fr-FR" sz="2800" dirty="0" smtClean="0"/>
              <a:t>: </a:t>
            </a:r>
            <a:r>
              <a:rPr lang="fr-FR" sz="2800" dirty="0" err="1" smtClean="0"/>
              <a:t>Genebra</a:t>
            </a:r>
            <a:r>
              <a:rPr lang="fr-FR" sz="2800" dirty="0" smtClean="0"/>
              <a:t>, </a:t>
            </a:r>
            <a:r>
              <a:rPr lang="fr-FR" sz="2800" dirty="0" err="1" smtClean="0"/>
              <a:t>Suíça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78904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err="1" smtClean="0"/>
              <a:t>Países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membros</a:t>
            </a:r>
            <a:r>
              <a:rPr lang="fr-FR" sz="2800" dirty="0" smtClean="0"/>
              <a:t>: </a:t>
            </a:r>
            <a:r>
              <a:rPr lang="fr-FR" sz="2800" dirty="0" smtClean="0"/>
              <a:t>164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6</a:t>
            </a:fld>
            <a:endParaRPr lang="pt-PT"/>
          </a:p>
        </p:txBody>
      </p:sp>
      <p:sp>
        <p:nvSpPr>
          <p:cNvPr id="12" name="Rectângulo 11"/>
          <p:cNvSpPr/>
          <p:nvPr/>
        </p:nvSpPr>
        <p:spPr>
          <a:xfrm>
            <a:off x="0" y="458112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 smtClean="0"/>
              <a:t>Atual</a:t>
            </a:r>
            <a:r>
              <a:rPr lang="fr-FR" sz="2800" dirty="0" smtClean="0"/>
              <a:t> </a:t>
            </a:r>
            <a:r>
              <a:rPr lang="fr-FR" sz="2800" dirty="0" err="1" smtClean="0"/>
              <a:t>diretor</a:t>
            </a:r>
            <a:r>
              <a:rPr lang="fr-FR" sz="2800" dirty="0" smtClean="0"/>
              <a:t>-</a:t>
            </a:r>
            <a:r>
              <a:rPr lang="fr-FR" sz="2800" dirty="0" err="1" smtClean="0"/>
              <a:t>geral</a:t>
            </a:r>
            <a:r>
              <a:rPr lang="fr-FR" sz="2800" dirty="0" smtClean="0"/>
              <a:t>: Roberto de </a:t>
            </a:r>
            <a:r>
              <a:rPr lang="fr-FR" sz="2800" dirty="0" err="1" smtClean="0"/>
              <a:t>Azevêdo</a:t>
            </a:r>
            <a:r>
              <a:rPr lang="fr-FR" sz="2800" dirty="0" smtClean="0"/>
              <a:t> (</a:t>
            </a:r>
            <a:r>
              <a:rPr lang="fr-FR" sz="2800" dirty="0" err="1" smtClean="0"/>
              <a:t>Brasil</a:t>
            </a:r>
            <a:r>
              <a:rPr lang="fr-FR" sz="2800" dirty="0" smtClean="0"/>
              <a:t>)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-36512" y="535405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A OMC é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sistema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</a:t>
            </a:r>
            <a:r>
              <a:rPr lang="fr-FR" sz="2800" dirty="0" err="1" smtClean="0"/>
              <a:t>multilateral</a:t>
            </a:r>
            <a:r>
              <a:rPr lang="fr-FR" sz="2800" dirty="0" smtClean="0"/>
              <a:t> de </a:t>
            </a:r>
            <a:r>
              <a:rPr lang="fr-FR" sz="2800" dirty="0" err="1" smtClean="0"/>
              <a:t>acordos</a:t>
            </a:r>
            <a:r>
              <a:rPr lang="fr-FR" sz="2800" dirty="0" smtClean="0"/>
              <a:t> entre </a:t>
            </a:r>
            <a:r>
              <a:rPr lang="fr-FR" sz="2800" dirty="0" err="1" smtClean="0"/>
              <a:t>países</a:t>
            </a:r>
            <a:endParaRPr lang="pt-PT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6.1. </a:t>
            </a:r>
            <a:r>
              <a:rPr lang="fr-FR" sz="2800" b="1" dirty="0" err="1" smtClean="0"/>
              <a:t>Observações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gerais</a:t>
            </a:r>
            <a:r>
              <a:rPr lang="fr-FR" sz="2800" b="1" dirty="0" smtClean="0"/>
              <a:t> sobre a OMC (</a:t>
            </a:r>
            <a:r>
              <a:rPr lang="fr-FR" sz="2800" b="1" dirty="0" err="1" smtClean="0"/>
              <a:t>cont</a:t>
            </a:r>
            <a:r>
              <a:rPr lang="fr-FR" sz="2800" b="1" dirty="0" smtClean="0"/>
              <a:t>.)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836712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800" dirty="0" smtClean="0"/>
              <a:t>Os </a:t>
            </a:r>
            <a:r>
              <a:rPr lang="fr-FR" sz="2800" dirty="0" err="1" smtClean="0"/>
              <a:t>acordos</a:t>
            </a:r>
            <a:r>
              <a:rPr lang="fr-FR" sz="2800" dirty="0" smtClean="0"/>
              <a:t> do </a:t>
            </a:r>
            <a:r>
              <a:rPr lang="fr-FR" sz="2800" dirty="0" err="1" smtClean="0"/>
              <a:t>sistema</a:t>
            </a:r>
            <a:r>
              <a:rPr lang="fr-FR" sz="2800" dirty="0" smtClean="0"/>
              <a:t> OMC </a:t>
            </a:r>
            <a:r>
              <a:rPr lang="fr-FR" sz="2800" dirty="0" err="1" smtClean="0"/>
              <a:t>estão</a:t>
            </a:r>
            <a:r>
              <a:rPr lang="fr-FR" sz="2800" dirty="0" smtClean="0"/>
              <a:t> </a:t>
            </a:r>
            <a:r>
              <a:rPr lang="fr-FR" sz="2800" dirty="0" err="1" smtClean="0"/>
              <a:t>agrupados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:</a:t>
            </a:r>
            <a:endParaRPr kumimoji="0" lang="pt-P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1700808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Geral sobre as Tarifas </a:t>
            </a:r>
            <a:r>
              <a:rPr lang="fr-FR" sz="2800" b="1" dirty="0" err="1" smtClean="0"/>
              <a:t>Aduaneiras</a:t>
            </a:r>
            <a:r>
              <a:rPr lang="fr-FR" sz="2800" b="1" dirty="0" smtClean="0"/>
              <a:t> e o 	</a:t>
            </a:r>
            <a:r>
              <a:rPr lang="fr-FR" sz="2800" b="1" dirty="0" err="1" smtClean="0"/>
              <a:t>Comércio</a:t>
            </a:r>
            <a:r>
              <a:rPr lang="fr-FR" sz="2800" b="1" dirty="0" smtClean="0"/>
              <a:t> (GATT)</a:t>
            </a:r>
            <a:r>
              <a:rPr lang="fr-FR" sz="2800" dirty="0" smtClean="0"/>
              <a:t>, 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	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</a:t>
            </a:r>
            <a:r>
              <a:rPr lang="fr-FR" sz="2800" dirty="0" err="1" smtClean="0"/>
              <a:t>mercadorias</a:t>
            </a:r>
            <a:r>
              <a:rPr lang="fr-FR" sz="2800" dirty="0" smtClean="0"/>
              <a:t> e que data de 1948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358153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Geral sobre o </a:t>
            </a:r>
            <a:r>
              <a:rPr lang="fr-FR" sz="2800" b="1" dirty="0" err="1" smtClean="0"/>
              <a:t>Comércio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Serviços</a:t>
            </a:r>
            <a:r>
              <a:rPr lang="fr-FR" sz="2800" b="1" dirty="0" smtClean="0"/>
              <a:t> 	(AGCS), </a:t>
            </a:r>
            <a:r>
              <a:rPr lang="fr-FR" sz="2800" dirty="0" smtClean="0"/>
              <a:t>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de 	</a:t>
            </a:r>
            <a:r>
              <a:rPr lang="fr-FR" sz="2800" dirty="0" err="1" smtClean="0"/>
              <a:t>serviços</a:t>
            </a:r>
            <a:r>
              <a:rPr lang="fr-FR" sz="2800" dirty="0" smtClean="0"/>
              <a:t> e que data de 1995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7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-36512" y="4941168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/>
              <a:t>	</a:t>
            </a:r>
            <a:r>
              <a:rPr lang="fr-FR" sz="2800" b="1" dirty="0" err="1" smtClean="0"/>
              <a:t>Acordo</a:t>
            </a:r>
            <a:r>
              <a:rPr lang="fr-FR" sz="2800" b="1" dirty="0" smtClean="0"/>
              <a:t> sobre os </a:t>
            </a:r>
            <a:r>
              <a:rPr lang="fr-FR" sz="2800" b="1" dirty="0" err="1" smtClean="0"/>
              <a:t>Direitos</a:t>
            </a:r>
            <a:r>
              <a:rPr lang="fr-FR" sz="2800" b="1" dirty="0" smtClean="0"/>
              <a:t> de </a:t>
            </a:r>
            <a:r>
              <a:rPr lang="fr-FR" sz="2800" b="1" dirty="0" err="1" smtClean="0"/>
              <a:t>Propriedade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Intelectual</a:t>
            </a:r>
            <a:r>
              <a:rPr lang="fr-FR" sz="2800" b="1" dirty="0" smtClean="0"/>
              <a:t> 	(</a:t>
            </a:r>
            <a:r>
              <a:rPr lang="fr-FR" sz="2800" b="1" dirty="0" smtClean="0"/>
              <a:t>ADPIC), </a:t>
            </a:r>
            <a:r>
              <a:rPr lang="fr-FR" sz="2800" dirty="0" smtClean="0"/>
              <a:t>que </a:t>
            </a:r>
            <a:r>
              <a:rPr lang="fr-FR" sz="2800" dirty="0" err="1" smtClean="0"/>
              <a:t>rege</a:t>
            </a:r>
            <a:r>
              <a:rPr lang="fr-FR" sz="2800" dirty="0" smtClean="0"/>
              <a:t> </a:t>
            </a:r>
            <a:r>
              <a:rPr lang="fr-FR" sz="2800" dirty="0" err="1" smtClean="0"/>
              <a:t>basicamente</a:t>
            </a:r>
            <a:r>
              <a:rPr lang="fr-FR" sz="2800" dirty="0" smtClean="0"/>
              <a:t> 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	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 </a:t>
            </a:r>
            <a:r>
              <a:rPr lang="fr-FR" sz="2800" dirty="0" smtClean="0"/>
              <a:t>de </a:t>
            </a:r>
            <a:r>
              <a:rPr lang="fr-FR" sz="2800" dirty="0" err="1" smtClean="0"/>
              <a:t>bens</a:t>
            </a:r>
            <a:r>
              <a:rPr lang="fr-FR" sz="2800" dirty="0" smtClean="0"/>
              <a:t> e </a:t>
            </a:r>
            <a:r>
              <a:rPr lang="fr-FR" sz="2800" dirty="0" err="1" smtClean="0"/>
              <a:t>serviços</a:t>
            </a:r>
            <a:r>
              <a:rPr lang="fr-FR" sz="2800" dirty="0" smtClean="0"/>
              <a:t> </a:t>
            </a:r>
            <a:r>
              <a:rPr lang="fr-FR" sz="2800" dirty="0" err="1" smtClean="0"/>
              <a:t>sujeitos</a:t>
            </a:r>
            <a:r>
              <a:rPr lang="fr-FR" sz="2800" dirty="0" smtClean="0"/>
              <a:t> a </a:t>
            </a:r>
            <a:r>
              <a:rPr lang="fr-FR" sz="2800" dirty="0" err="1" smtClean="0"/>
              <a:t>direitos</a:t>
            </a:r>
            <a:r>
              <a:rPr lang="fr-FR" sz="2800" dirty="0" smtClean="0"/>
              <a:t> </a:t>
            </a:r>
            <a:r>
              <a:rPr lang="fr-FR" sz="2800" dirty="0" smtClean="0"/>
              <a:t>de </a:t>
            </a:r>
            <a:r>
              <a:rPr lang="fr-FR" sz="2800" dirty="0" smtClean="0"/>
              <a:t>	</a:t>
            </a:r>
            <a:r>
              <a:rPr lang="fr-FR" sz="2800" dirty="0" err="1" smtClean="0"/>
              <a:t>propriedade</a:t>
            </a:r>
            <a:r>
              <a:rPr lang="fr-FR" sz="2800" dirty="0" smtClean="0"/>
              <a:t> </a:t>
            </a:r>
            <a:r>
              <a:rPr lang="fr-FR" sz="2800" dirty="0" smtClean="0"/>
              <a:t>e que data de 1995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6.2. </a:t>
            </a:r>
            <a:r>
              <a:rPr lang="fr-FR" sz="2800" b="1" dirty="0" err="1" smtClean="0"/>
              <a:t>Objetivos</a:t>
            </a:r>
            <a:r>
              <a:rPr lang="fr-FR" sz="2800" b="1" dirty="0" smtClean="0"/>
              <a:t> da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96272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Contribuir</a:t>
            </a:r>
            <a:r>
              <a:rPr lang="fr-FR" sz="2800" dirty="0" smtClean="0"/>
              <a:t> para a </a:t>
            </a:r>
            <a:r>
              <a:rPr lang="fr-FR" sz="2800" dirty="0" err="1" smtClean="0"/>
              <a:t>liberalização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comércio</a:t>
            </a:r>
            <a:r>
              <a:rPr lang="fr-FR" sz="2800" dirty="0" smtClean="0"/>
              <a:t> </a:t>
            </a:r>
            <a:r>
              <a:rPr lang="fr-FR" sz="2800" dirty="0" err="1" smtClean="0"/>
              <a:t>internacional</a:t>
            </a:r>
            <a:r>
              <a:rPr lang="fr-FR" sz="2800" dirty="0" smtClean="0"/>
              <a:t>, </a:t>
            </a:r>
            <a:r>
              <a:rPr lang="fr-FR" sz="2800" dirty="0" err="1" smtClean="0"/>
              <a:t>evitando</a:t>
            </a:r>
            <a:r>
              <a:rPr lang="fr-FR" sz="2800" dirty="0" smtClean="0"/>
              <a:t> </a:t>
            </a:r>
            <a:r>
              <a:rPr lang="fr-FR" sz="2800" dirty="0" err="1" smtClean="0"/>
              <a:t>efeitos</a:t>
            </a:r>
            <a:r>
              <a:rPr lang="fr-FR" sz="2800" dirty="0" smtClean="0"/>
              <a:t> </a:t>
            </a:r>
            <a:r>
              <a:rPr lang="fr-FR" sz="2800" dirty="0" err="1" smtClean="0"/>
              <a:t>secundários</a:t>
            </a:r>
            <a:r>
              <a:rPr lang="fr-FR" sz="2800" dirty="0" smtClean="0"/>
              <a:t> </a:t>
            </a:r>
            <a:r>
              <a:rPr lang="fr-FR" sz="2800" dirty="0" err="1" smtClean="0"/>
              <a:t>indesejáveis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247489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Servir de </a:t>
            </a:r>
            <a:r>
              <a:rPr lang="fr-FR" sz="2800" dirty="0" err="1" smtClean="0"/>
              <a:t>sede</a:t>
            </a:r>
            <a:r>
              <a:rPr lang="fr-FR" sz="2800" dirty="0" smtClean="0"/>
              <a:t> </a:t>
            </a:r>
            <a:r>
              <a:rPr lang="fr-FR" sz="2800" dirty="0" err="1" smtClean="0"/>
              <a:t>institucional</a:t>
            </a:r>
            <a:r>
              <a:rPr lang="fr-FR" sz="2800" dirty="0" smtClean="0"/>
              <a:t> para as </a:t>
            </a:r>
            <a:r>
              <a:rPr lang="fr-FR" sz="2800" dirty="0" err="1" smtClean="0"/>
              <a:t>negociações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entre 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</a:t>
            </a:r>
            <a:endParaRPr lang="pt-PT" sz="2800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36512" y="3843045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Resolver</a:t>
            </a:r>
            <a:r>
              <a:rPr lang="fr-FR" sz="2800" dirty="0" smtClean="0"/>
              <a:t> </a:t>
            </a:r>
            <a:r>
              <a:rPr lang="fr-FR" sz="2800" dirty="0" err="1" smtClean="0"/>
              <a:t>diferendos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entre os </a:t>
            </a:r>
            <a:r>
              <a:rPr lang="fr-FR" sz="2800" dirty="0" err="1" smtClean="0"/>
              <a:t>diversos</a:t>
            </a:r>
            <a:r>
              <a:rPr lang="fr-FR" sz="2800" dirty="0" smtClean="0"/>
              <a:t>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 numa base </a:t>
            </a:r>
            <a:r>
              <a:rPr lang="fr-FR" sz="2800" dirty="0" err="1" smtClean="0"/>
              <a:t>jurídica</a:t>
            </a:r>
            <a:r>
              <a:rPr lang="fr-FR" sz="2800" dirty="0" smtClean="0"/>
              <a:t> de </a:t>
            </a:r>
            <a:r>
              <a:rPr lang="fr-FR" sz="2800" dirty="0" err="1" smtClean="0"/>
              <a:t>neutralidade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8</a:t>
            </a:fld>
            <a:endParaRPr lang="pt-PT"/>
          </a:p>
        </p:txBody>
      </p:sp>
      <p:sp>
        <p:nvSpPr>
          <p:cNvPr id="8" name="Rectângulo 7"/>
          <p:cNvSpPr/>
          <p:nvPr/>
        </p:nvSpPr>
        <p:spPr>
          <a:xfrm>
            <a:off x="-36512" y="5139189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dirty="0" err="1" smtClean="0"/>
              <a:t>Apoiar</a:t>
            </a:r>
            <a:r>
              <a:rPr lang="fr-FR" sz="2800" dirty="0" smtClean="0"/>
              <a:t> as </a:t>
            </a:r>
            <a:r>
              <a:rPr lang="fr-FR" sz="2800" dirty="0" err="1" smtClean="0"/>
              <a:t>políticas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comerciais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nacionais</a:t>
            </a:r>
            <a:r>
              <a:rPr lang="fr-FR" sz="2800" dirty="0" smtClean="0"/>
              <a:t> dos </a:t>
            </a:r>
            <a:r>
              <a:rPr lang="fr-FR" sz="2800" dirty="0" err="1" smtClean="0"/>
              <a:t>países</a:t>
            </a:r>
            <a:r>
              <a:rPr lang="fr-FR" sz="2800" dirty="0" smtClean="0"/>
              <a:t> participantes</a:t>
            </a:r>
            <a:endParaRPr lang="pt-P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0" y="44624"/>
            <a:ext cx="91439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/>
              <a:t>6.3. </a:t>
            </a:r>
            <a:r>
              <a:rPr lang="fr-FR" sz="2800" b="1" dirty="0" err="1" smtClean="0"/>
              <a:t>Princípios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em</a:t>
            </a:r>
            <a:r>
              <a:rPr lang="fr-FR" sz="2800" b="1" dirty="0" smtClean="0"/>
              <a:t> que </a:t>
            </a:r>
            <a:r>
              <a:rPr lang="fr-FR" sz="2800" b="1" dirty="0" err="1" smtClean="0"/>
              <a:t>assenta</a:t>
            </a:r>
            <a:r>
              <a:rPr lang="fr-FR" sz="2800" b="1" dirty="0" smtClean="0"/>
              <a:t> a OMC</a:t>
            </a:r>
            <a:endParaRPr lang="pt-P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6512" y="161311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b="1" dirty="0" err="1" smtClean="0"/>
              <a:t>Cláusula</a:t>
            </a:r>
            <a:r>
              <a:rPr lang="fr-FR" sz="2800" b="1" dirty="0" smtClean="0"/>
              <a:t> da </a:t>
            </a:r>
            <a:r>
              <a:rPr lang="fr-FR" sz="2800" b="1" dirty="0" err="1" smtClean="0"/>
              <a:t>nação</a:t>
            </a:r>
            <a:r>
              <a:rPr lang="fr-FR" sz="2800" b="1" dirty="0" smtClean="0"/>
              <a:t> mais </a:t>
            </a:r>
            <a:r>
              <a:rPr lang="fr-FR" sz="2800" b="1" dirty="0" err="1" smtClean="0"/>
              <a:t>favorecida</a:t>
            </a:r>
            <a:r>
              <a:rPr lang="fr-FR" sz="2800" dirty="0" smtClean="0"/>
              <a:t>: </a:t>
            </a:r>
            <a:r>
              <a:rPr lang="fr-FR" sz="2800" dirty="0" err="1" smtClean="0"/>
              <a:t>qualquer</a:t>
            </a:r>
            <a:r>
              <a:rPr lang="fr-FR" sz="2800" dirty="0" smtClean="0"/>
              <a:t> </a:t>
            </a:r>
            <a:r>
              <a:rPr lang="fr-FR" sz="2800" dirty="0" err="1" smtClean="0"/>
              <a:t>país</a:t>
            </a:r>
            <a:r>
              <a:rPr lang="fr-FR" sz="2800" dirty="0" smtClean="0"/>
              <a:t> </a:t>
            </a:r>
            <a:r>
              <a:rPr lang="fr-FR" sz="2800" dirty="0" err="1" smtClean="0"/>
              <a:t>membro</a:t>
            </a:r>
            <a:r>
              <a:rPr lang="fr-FR" sz="2800" dirty="0" smtClean="0"/>
              <a:t> que </a:t>
            </a:r>
            <a:r>
              <a:rPr lang="fr-FR" sz="2800" dirty="0" err="1" smtClean="0"/>
              <a:t>conceda</a:t>
            </a:r>
            <a:r>
              <a:rPr lang="fr-FR" sz="2800" dirty="0" smtClean="0"/>
              <a:t> a </a:t>
            </a:r>
            <a:r>
              <a:rPr lang="fr-FR" sz="2800" dirty="0" err="1" smtClean="0"/>
              <a:t>outro</a:t>
            </a:r>
            <a:r>
              <a:rPr lang="fr-FR" sz="2800" dirty="0" smtClean="0"/>
              <a:t> </a:t>
            </a:r>
            <a:r>
              <a:rPr lang="fr-FR" sz="2800" dirty="0" err="1" smtClean="0"/>
              <a:t>determinado</a:t>
            </a:r>
            <a:r>
              <a:rPr lang="fr-FR" sz="2800" dirty="0" smtClean="0"/>
              <a:t> </a:t>
            </a:r>
            <a:r>
              <a:rPr lang="fr-FR" sz="2800" dirty="0" err="1" smtClean="0"/>
              <a:t>privilégio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é </a:t>
            </a:r>
            <a:r>
              <a:rPr lang="fr-FR" sz="2800" dirty="0" err="1" smtClean="0"/>
              <a:t>obrigado</a:t>
            </a:r>
            <a:r>
              <a:rPr lang="fr-FR" sz="2800" dirty="0" smtClean="0"/>
              <a:t> a </a:t>
            </a:r>
            <a:r>
              <a:rPr lang="fr-FR" sz="2800" dirty="0" err="1" smtClean="0"/>
              <a:t>conceder</a:t>
            </a:r>
            <a:r>
              <a:rPr lang="fr-FR" sz="2800" dirty="0" smtClean="0"/>
              <a:t> o </a:t>
            </a:r>
            <a:r>
              <a:rPr lang="fr-FR" sz="2800" dirty="0" err="1" smtClean="0"/>
              <a:t>mesmo</a:t>
            </a:r>
            <a:r>
              <a:rPr lang="fr-FR" sz="2800" dirty="0" smtClean="0"/>
              <a:t> </a:t>
            </a:r>
            <a:r>
              <a:rPr lang="fr-FR" sz="2800" dirty="0" err="1" smtClean="0"/>
              <a:t>privilégio</a:t>
            </a:r>
            <a:r>
              <a:rPr lang="fr-FR" sz="2800" dirty="0" smtClean="0"/>
              <a:t> a </a:t>
            </a:r>
            <a:r>
              <a:rPr lang="fr-FR" sz="2800" dirty="0" err="1" smtClean="0"/>
              <a:t>todos</a:t>
            </a:r>
            <a:r>
              <a:rPr lang="fr-FR" sz="2800" dirty="0" smtClean="0"/>
              <a:t> os </a:t>
            </a:r>
            <a:r>
              <a:rPr lang="fr-FR" sz="2800" dirty="0" err="1" smtClean="0"/>
              <a:t>outros</a:t>
            </a:r>
            <a:r>
              <a:rPr lang="fr-FR" sz="2800" dirty="0" smtClean="0"/>
              <a:t>, </a:t>
            </a:r>
            <a:r>
              <a:rPr lang="fr-FR" sz="2800" dirty="0" err="1" smtClean="0"/>
              <a:t>salvo</a:t>
            </a:r>
            <a:r>
              <a:rPr lang="fr-FR" sz="2800" dirty="0" smtClean="0"/>
              <a:t> nos </a:t>
            </a:r>
            <a:r>
              <a:rPr lang="fr-FR" sz="2800" dirty="0" err="1" smtClean="0"/>
              <a:t>casos</a:t>
            </a:r>
            <a:r>
              <a:rPr lang="fr-FR" sz="2800" dirty="0" smtClean="0"/>
              <a:t> </a:t>
            </a:r>
            <a:r>
              <a:rPr lang="fr-FR" sz="2800" dirty="0" err="1" smtClean="0"/>
              <a:t>devidamente</a:t>
            </a:r>
            <a:r>
              <a:rPr lang="fr-FR" sz="2800" dirty="0" smtClean="0"/>
              <a:t> </a:t>
            </a:r>
            <a:r>
              <a:rPr lang="fr-FR" sz="2800" dirty="0" err="1" smtClean="0"/>
              <a:t>previstos</a:t>
            </a:r>
            <a:endParaRPr lang="pt-PT" sz="2800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36512" y="4133398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800" dirty="0" smtClean="0">
                <a:sym typeface="Symbol"/>
              </a:rPr>
              <a:t></a:t>
            </a:r>
            <a:r>
              <a:rPr lang="fr-FR" sz="2800" dirty="0" smtClean="0"/>
              <a:t> </a:t>
            </a:r>
            <a:r>
              <a:rPr lang="fr-FR" sz="2800" b="1" dirty="0" err="1" smtClean="0"/>
              <a:t>Regra</a:t>
            </a:r>
            <a:r>
              <a:rPr lang="fr-FR" sz="2800" b="1" dirty="0" smtClean="0"/>
              <a:t> do </a:t>
            </a:r>
            <a:r>
              <a:rPr lang="fr-FR" sz="2800" b="1" dirty="0" err="1" smtClean="0"/>
              <a:t>tratamento</a:t>
            </a:r>
            <a:r>
              <a:rPr lang="fr-FR" sz="2800" b="1" dirty="0" smtClean="0"/>
              <a:t> </a:t>
            </a:r>
            <a:r>
              <a:rPr lang="fr-FR" sz="2800" b="1" dirty="0" err="1" smtClean="0"/>
              <a:t>nacional</a:t>
            </a:r>
            <a:r>
              <a:rPr lang="fr-FR" sz="2800" dirty="0" smtClean="0"/>
              <a:t>: </a:t>
            </a:r>
            <a:r>
              <a:rPr lang="fr-FR" sz="2800" dirty="0" err="1" smtClean="0"/>
              <a:t>uma</a:t>
            </a:r>
            <a:r>
              <a:rPr lang="fr-FR" sz="2800" dirty="0" smtClean="0"/>
              <a:t> </a:t>
            </a:r>
            <a:r>
              <a:rPr lang="fr-FR" sz="2800" dirty="0" err="1" smtClean="0"/>
              <a:t>vez</a:t>
            </a:r>
            <a:r>
              <a:rPr lang="fr-FR" sz="2800" dirty="0" smtClean="0"/>
              <a:t> </a:t>
            </a:r>
            <a:r>
              <a:rPr lang="fr-FR" sz="2800" dirty="0" err="1" smtClean="0"/>
              <a:t>autorizada</a:t>
            </a:r>
            <a:r>
              <a:rPr lang="fr-FR" sz="2800" dirty="0" smtClean="0"/>
              <a:t> a </a:t>
            </a:r>
            <a:r>
              <a:rPr lang="fr-FR" sz="2800" dirty="0" err="1" smtClean="0"/>
              <a:t>entrada</a:t>
            </a:r>
            <a:r>
              <a:rPr lang="fr-FR" sz="2800" dirty="0" smtClean="0"/>
              <a:t> de </a:t>
            </a:r>
            <a:r>
              <a:rPr lang="fr-FR" sz="2800" dirty="0" err="1" smtClean="0"/>
              <a:t>determinado</a:t>
            </a:r>
            <a:r>
              <a:rPr lang="fr-FR" sz="2800" dirty="0" smtClean="0"/>
              <a:t> </a:t>
            </a:r>
            <a:r>
              <a:rPr lang="fr-FR" sz="2800" dirty="0" err="1" smtClean="0"/>
              <a:t>produto</a:t>
            </a:r>
            <a:r>
              <a:rPr lang="fr-FR" sz="2800" dirty="0" smtClean="0"/>
              <a:t> ou </a:t>
            </a:r>
            <a:r>
              <a:rPr lang="fr-FR" sz="2800" dirty="0" err="1" smtClean="0"/>
              <a:t>serviço</a:t>
            </a:r>
            <a:r>
              <a:rPr lang="fr-FR" sz="2800" dirty="0" smtClean="0"/>
              <a:t> no </a:t>
            </a:r>
            <a:r>
              <a:rPr lang="fr-FR" sz="2800" dirty="0" err="1" smtClean="0"/>
              <a:t>espaço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nacional</a:t>
            </a:r>
            <a:r>
              <a:rPr lang="fr-FR" sz="2800" dirty="0" smtClean="0"/>
              <a:t>, </a:t>
            </a:r>
            <a:r>
              <a:rPr lang="fr-FR" sz="2800" dirty="0" err="1" smtClean="0"/>
              <a:t>ficam</a:t>
            </a:r>
            <a:r>
              <a:rPr lang="fr-FR" sz="2800" dirty="0" smtClean="0"/>
              <a:t> </a:t>
            </a:r>
            <a:r>
              <a:rPr lang="fr-FR" sz="2800" dirty="0" err="1" smtClean="0"/>
              <a:t>proibidas</a:t>
            </a:r>
            <a:r>
              <a:rPr lang="fr-FR" sz="2800" dirty="0" smtClean="0"/>
              <a:t> </a:t>
            </a:r>
            <a:r>
              <a:rPr lang="fr-FR" sz="2800" dirty="0" err="1" smtClean="0"/>
              <a:t>quaisquer</a:t>
            </a:r>
            <a:r>
              <a:rPr lang="fr-FR" sz="2800" dirty="0" smtClean="0"/>
              <a:t> </a:t>
            </a:r>
            <a:r>
              <a:rPr lang="fr-FR" sz="2800" dirty="0" err="1" smtClean="0"/>
              <a:t>discriminações</a:t>
            </a:r>
            <a:r>
              <a:rPr lang="fr-FR" sz="2800" dirty="0" smtClean="0"/>
              <a:t> a </a:t>
            </a:r>
            <a:r>
              <a:rPr lang="fr-FR" sz="2800" dirty="0" err="1" smtClean="0"/>
              <a:t>favor</a:t>
            </a:r>
            <a:r>
              <a:rPr lang="fr-FR" sz="2800" dirty="0" smtClean="0"/>
              <a:t> dos </a:t>
            </a:r>
            <a:r>
              <a:rPr lang="fr-FR" sz="2800" dirty="0" err="1" smtClean="0"/>
              <a:t>produtos</a:t>
            </a:r>
            <a:r>
              <a:rPr lang="fr-FR" sz="2800" dirty="0" smtClean="0"/>
              <a:t> </a:t>
            </a:r>
            <a:r>
              <a:rPr lang="fr-FR" sz="2800" dirty="0" err="1" smtClean="0"/>
              <a:t>nacionais</a:t>
            </a:r>
            <a:r>
              <a:rPr lang="fr-FR" sz="2800" dirty="0" smtClean="0"/>
              <a:t> </a:t>
            </a:r>
            <a:r>
              <a:rPr lang="fr-FR" sz="2800" dirty="0" err="1" smtClean="0"/>
              <a:t>concorrentes</a:t>
            </a:r>
            <a:r>
              <a:rPr lang="fr-FR" sz="2800" dirty="0" smtClean="0"/>
              <a:t> das </a:t>
            </a:r>
            <a:r>
              <a:rPr lang="fr-FR" sz="2800" dirty="0" err="1" smtClean="0"/>
              <a:t>importações</a:t>
            </a:r>
            <a:endParaRPr lang="pt-PT" sz="2800" dirty="0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EF675-B27C-433F-A4EC-ACE15785DBBB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1699</TotalTime>
  <Words>3127</Words>
  <Application>Microsoft Office PowerPoint</Application>
  <PresentationFormat>Apresentação no Ecrã (4:3)</PresentationFormat>
  <Paragraphs>701</Paragraphs>
  <Slides>46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46</vt:i4>
      </vt:variant>
    </vt:vector>
  </HeadingPairs>
  <TitlesOfParts>
    <vt:vector size="47" baseType="lpstr">
      <vt:lpstr>Tema do Office</vt:lpstr>
      <vt:lpstr>Diapositivo 1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Diapositivo 14</vt:lpstr>
      <vt:lpstr>Diapositivo 15</vt:lpstr>
      <vt:lpstr>Diapositivo 16</vt:lpstr>
      <vt:lpstr>Diapositivo 17</vt:lpstr>
      <vt:lpstr>Diapositivo 18</vt:lpstr>
      <vt:lpstr>Diapositivo 19</vt:lpstr>
      <vt:lpstr>Diapositivo 20</vt:lpstr>
      <vt:lpstr>Diapositivo 21</vt:lpstr>
      <vt:lpstr>Diapositivo 22</vt:lpstr>
      <vt:lpstr>Diapositivo 23</vt:lpstr>
      <vt:lpstr>Diapositivo 24</vt:lpstr>
      <vt:lpstr>Diapositivo 25</vt:lpstr>
      <vt:lpstr>Diapositivo 26</vt:lpstr>
      <vt:lpstr>Diapositivo 27</vt:lpstr>
      <vt:lpstr>Diapositivo 28</vt:lpstr>
      <vt:lpstr>Diapositivo 29</vt:lpstr>
      <vt:lpstr>Diapositivo 30</vt:lpstr>
      <vt:lpstr>Diapositivo 31</vt:lpstr>
      <vt:lpstr>Diapositivo 32</vt:lpstr>
      <vt:lpstr>Diapositivo 33</vt:lpstr>
      <vt:lpstr>Diapositivo 34</vt:lpstr>
      <vt:lpstr>Diapositivo 35</vt:lpstr>
      <vt:lpstr>Diapositivo 36</vt:lpstr>
      <vt:lpstr>Diapositivo 37</vt:lpstr>
      <vt:lpstr>Diapositivo 38</vt:lpstr>
      <vt:lpstr>Diapositivo 39</vt:lpstr>
      <vt:lpstr>Diapositivo 40</vt:lpstr>
      <vt:lpstr>Diapositivo 41</vt:lpstr>
      <vt:lpstr>Diapositivo 42</vt:lpstr>
      <vt:lpstr>Diapositivo 43</vt:lpstr>
      <vt:lpstr>Diapositivo 44</vt:lpstr>
      <vt:lpstr>Diapositivo 45</vt:lpstr>
      <vt:lpstr>Diapositivo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Vítor</dc:creator>
  <cp:lastModifiedBy>Vítor</cp:lastModifiedBy>
  <cp:revision>344</cp:revision>
  <dcterms:created xsi:type="dcterms:W3CDTF">2015-06-22T19:08:08Z</dcterms:created>
  <dcterms:modified xsi:type="dcterms:W3CDTF">2016-09-15T13:20:28Z</dcterms:modified>
</cp:coreProperties>
</file>